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97" r:id="rId2"/>
    <p:sldId id="302" r:id="rId3"/>
    <p:sldId id="321" r:id="rId4"/>
    <p:sldId id="309" r:id="rId5"/>
    <p:sldId id="306" r:id="rId6"/>
    <p:sldId id="308" r:id="rId7"/>
    <p:sldId id="310" r:id="rId8"/>
    <p:sldId id="307" r:id="rId9"/>
    <p:sldId id="265" r:id="rId10"/>
    <p:sldId id="266" r:id="rId11"/>
    <p:sldId id="313" r:id="rId12"/>
    <p:sldId id="314" r:id="rId13"/>
    <p:sldId id="316" r:id="rId14"/>
    <p:sldId id="317" r:id="rId15"/>
    <p:sldId id="318" r:id="rId16"/>
    <p:sldId id="319" r:id="rId17"/>
    <p:sldId id="261" r:id="rId18"/>
    <p:sldId id="312" r:id="rId19"/>
    <p:sldId id="315" r:id="rId20"/>
    <p:sldId id="320" r:id="rId21"/>
    <p:sldId id="290" r:id="rId22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Palatino Linotype" panose="02040502050505030304" pitchFamily="18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i3m3D47cu0aCa8Vl0Ss/BXNToL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E00"/>
    <a:srgbClr val="006600"/>
    <a:srgbClr val="339966"/>
    <a:srgbClr val="00CC66"/>
    <a:srgbClr val="FF9966"/>
    <a:srgbClr val="97293B"/>
    <a:srgbClr val="72B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38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7445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E91FBC-EAC8-4F55-8F0E-DA07899FEAB0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83090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49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3525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22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06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2" name="Google Shape;82;p52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2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2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3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53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53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3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4"/>
          <p:cNvSpPr txBox="1"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4"/>
          <p:cNvSpPr txBox="1">
            <a:spLocks noGrp="1"/>
          </p:cNvSpPr>
          <p:nvPr>
            <p:ph type="body" idx="1"/>
          </p:nvPr>
        </p:nvSpPr>
        <p:spPr>
          <a:xfrm rot="5400000">
            <a:off x="2838451" y="30163"/>
            <a:ext cx="4114800" cy="75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54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4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5"/>
          <p:cNvSpPr txBox="1">
            <a:spLocks noGrp="1"/>
          </p:cNvSpPr>
          <p:nvPr>
            <p:ph type="title"/>
          </p:nvPr>
        </p:nvSpPr>
        <p:spPr>
          <a:xfrm rot="5400000">
            <a:off x="5002213" y="2193925"/>
            <a:ext cx="5457825" cy="188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5"/>
          <p:cNvSpPr txBox="1">
            <a:spLocks noGrp="1"/>
          </p:cNvSpPr>
          <p:nvPr>
            <p:ph type="body" idx="1"/>
          </p:nvPr>
        </p:nvSpPr>
        <p:spPr>
          <a:xfrm rot="5400000">
            <a:off x="1146176" y="379413"/>
            <a:ext cx="5457825" cy="551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55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5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5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1_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4DD4ED0-1448-49C3-978E-6260C27E53B1}" type="datetime1">
              <a:rPr lang="it-IT" altLang="it-IT"/>
              <a:pPr/>
              <a:t>12/05/2022</a:t>
            </a:fld>
            <a:endParaRPr lang="it-IT" alt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E3CAB049-CE39-4872-8E18-395F7CC65534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9089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abella" type="tbl">
  <p:cSld name="TAB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grafico" type="chart">
  <p:cSld name="CHAR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>
            <a:spLocks noGrp="1"/>
          </p:cNvSpPr>
          <p:nvPr>
            <p:ph type="chart" idx="2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1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1"/>
          </p:nvPr>
        </p:nvSpPr>
        <p:spPr>
          <a:xfrm>
            <a:off x="1116013" y="1752600"/>
            <a:ext cx="3703637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2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1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1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1" name="Google Shape;11;p41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1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41"/>
          <p:cNvSpPr txBox="1"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body" idx="1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41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1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4.mp4"/><Relationship Id="rId7" Type="http://schemas.openxmlformats.org/officeDocument/2006/relationships/image" Target="../media/image3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6.mp4"/><Relationship Id="rId7" Type="http://schemas.openxmlformats.org/officeDocument/2006/relationships/image" Target="../media/image3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8.mp4"/><Relationship Id="rId7" Type="http://schemas.openxmlformats.org/officeDocument/2006/relationships/image" Target="../media/image3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9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10.mp4"/><Relationship Id="rId5" Type="http://schemas.microsoft.com/office/2007/relationships/media" Target="../media/media10.mp4"/><Relationship Id="rId10" Type="http://schemas.openxmlformats.org/officeDocument/2006/relationships/image" Target="../media/image42.png"/><Relationship Id="rId4" Type="http://schemas.openxmlformats.org/officeDocument/2006/relationships/video" Target="../media/media9.mp4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43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12.mp4"/><Relationship Id="rId7" Type="http://schemas.openxmlformats.org/officeDocument/2006/relationships/image" Target="../media/image46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1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70.png"/><Relationship Id="rId4" Type="http://schemas.openxmlformats.org/officeDocument/2006/relationships/image" Target="../media/image120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-1"/>
            <a:ext cx="9144000" cy="3921939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4833" name="Group 17"/>
          <p:cNvGrpSpPr>
            <a:grpSpLocks/>
          </p:cNvGrpSpPr>
          <p:nvPr/>
        </p:nvGrpSpPr>
        <p:grpSpPr bwMode="auto">
          <a:xfrm>
            <a:off x="0" y="3353489"/>
            <a:ext cx="9144000" cy="3473077"/>
            <a:chOff x="0" y="1738"/>
            <a:chExt cx="5760" cy="2582"/>
          </a:xfrm>
        </p:grpSpPr>
        <p:pic>
          <p:nvPicPr>
            <p:cNvPr id="34831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38"/>
              <a:ext cx="5760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 descr="logo +marchi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7" r="54708"/>
            <a:stretch/>
          </p:blipFill>
          <p:spPr bwMode="auto">
            <a:xfrm>
              <a:off x="1782" y="1866"/>
              <a:ext cx="2196" cy="1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ottotitolo 2"/>
          <p:cNvSpPr>
            <a:spLocks noGrp="1"/>
          </p:cNvSpPr>
          <p:nvPr>
            <p:ph type="subTitle" idx="1"/>
          </p:nvPr>
        </p:nvSpPr>
        <p:spPr>
          <a:xfrm>
            <a:off x="755576" y="127766"/>
            <a:ext cx="7632848" cy="1477641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Mobile </a:t>
            </a:r>
            <a:r>
              <a:rPr lang="it-IT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</a:p>
          <a:p>
            <a:r>
              <a:rPr lang="it-IT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2021/2022</a:t>
            </a:r>
          </a:p>
          <a:p>
            <a:pPr algn="r"/>
            <a:endParaRPr lang="it-IT" b="1" i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olo 1"/>
          <p:cNvSpPr>
            <a:spLocks noGrp="1"/>
          </p:cNvSpPr>
          <p:nvPr>
            <p:ph type="ctrTitle"/>
          </p:nvPr>
        </p:nvSpPr>
        <p:spPr>
          <a:xfrm>
            <a:off x="132661" y="1606752"/>
            <a:ext cx="8878678" cy="1254989"/>
          </a:xfrm>
        </p:spPr>
        <p:txBody>
          <a:bodyPr/>
          <a:lstStyle/>
          <a:p>
            <a:r>
              <a:rPr lang="en-US" sz="38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Comparing classic and primitive-based versions of </a:t>
            </a:r>
            <a:r>
              <a:rPr lang="en-US" sz="38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kinodynamic</a:t>
            </a:r>
            <a:r>
              <a:rPr lang="en-US" sz="3800" dirty="0">
                <a:solidFill>
                  <a:schemeClr val="bg1"/>
                </a:solidFill>
                <a:latin typeface="Palatino Linotype" panose="02040502050505030304" pitchFamily="18" charset="0"/>
              </a:rPr>
              <a:t> RRT*</a:t>
            </a:r>
            <a:endParaRPr lang="it-IT" sz="38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6164443" y="5589240"/>
            <a:ext cx="29795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Lorenzo Mattia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1793272 </a:t>
            </a:r>
            <a:r>
              <a:rPr lang="it-IT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Michela Proietti 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1739446</a:t>
            </a:r>
          </a:p>
          <a:p>
            <a:r>
              <a:rPr lang="it-IT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Sofia Santilli</a:t>
            </a:r>
            <a:r>
              <a:rPr lang="it-IT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it-IT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1813509</a:t>
            </a:r>
            <a:endParaRPr lang="it-IT" sz="1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32661" y="5524992"/>
            <a:ext cx="31719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Giuseppe Oriolo</a:t>
            </a:r>
          </a:p>
          <a:p>
            <a:r>
              <a:rPr lang="it-IT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Paolo Ferrari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4958563" y="5589240"/>
            <a:ext cx="1205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it-IT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0"/>
          <p:cNvCxnSpPr/>
          <p:nvPr/>
        </p:nvCxnSpPr>
        <p:spPr>
          <a:xfrm rot="10800000" flipH="1">
            <a:off x="2250896" y="3652332"/>
            <a:ext cx="4968552" cy="1633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81" name="Google Shape;281;p10"/>
          <p:cNvCxnSpPr/>
          <p:nvPr/>
        </p:nvCxnSpPr>
        <p:spPr>
          <a:xfrm rot="10800000">
            <a:off x="4627160" y="1636108"/>
            <a:ext cx="0" cy="388843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03" name="Google Shape;303;p10"/>
          <p:cNvSpPr/>
          <p:nvPr/>
        </p:nvSpPr>
        <p:spPr>
          <a:xfrm rot="10800000">
            <a:off x="4472654" y="3527324"/>
            <a:ext cx="298522" cy="349548"/>
          </a:xfrm>
          <a:prstGeom prst="triangle">
            <a:avLst>
              <a:gd name="adj" fmla="val 50000"/>
            </a:avLst>
          </a:prstGeom>
          <a:solidFill>
            <a:srgbClr val="D35B6E"/>
          </a:solidFill>
          <a:ln w="19050" cap="flat" cmpd="sng">
            <a:solidFill>
              <a:srgbClr val="9729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10</a:t>
            </a:fld>
            <a:endParaRPr/>
          </a:p>
        </p:txBody>
      </p:sp>
      <p:sp>
        <p:nvSpPr>
          <p:cNvPr id="278" name="Google Shape;278;p10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classic</a:t>
            </a:r>
            <a:r>
              <a:rPr lang="it-IT" dirty="0"/>
              <a:t> and primitive-</a:t>
            </a:r>
            <a:r>
              <a:rPr lang="it-IT" dirty="0" err="1"/>
              <a:t>based</a:t>
            </a:r>
            <a:r>
              <a:rPr lang="it-IT" dirty="0"/>
              <a:t> RRT*</a:t>
            </a:r>
            <a:endParaRPr dirty="0"/>
          </a:p>
        </p:txBody>
      </p:sp>
      <p:pic>
        <p:nvPicPr>
          <p:cNvPr id="283" name="Google Shape;283;p10"/>
          <p:cNvPicPr preferRelativeResize="0"/>
          <p:nvPr/>
        </p:nvPicPr>
        <p:blipFill rotWithShape="1">
          <a:blip r:embed="rId3">
            <a:alphaModFix/>
          </a:blip>
          <a:srcRect l="50095" t="6085" r="46880" b="88482"/>
          <a:stretch/>
        </p:blipFill>
        <p:spPr>
          <a:xfrm>
            <a:off x="4761017" y="1636108"/>
            <a:ext cx="144016" cy="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4">
            <a:alphaModFix/>
          </a:blip>
          <a:srcRect l="93858" t="48189" r="3117" b="48188"/>
          <a:stretch/>
        </p:blipFill>
        <p:spPr>
          <a:xfrm>
            <a:off x="7075432" y="3365565"/>
            <a:ext cx="144016" cy="14401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0"/>
          <p:cNvSpPr/>
          <p:nvPr/>
        </p:nvSpPr>
        <p:spPr>
          <a:xfrm rot="10800000">
            <a:off x="3187001" y="1908575"/>
            <a:ext cx="298522" cy="349548"/>
          </a:xfrm>
          <a:prstGeom prst="triangle">
            <a:avLst>
              <a:gd name="adj" fmla="val 50000"/>
            </a:avLst>
          </a:prstGeom>
          <a:solidFill>
            <a:srgbClr val="D35B6E"/>
          </a:solidFill>
          <a:ln w="19050" cap="flat" cmpd="sng">
            <a:solidFill>
              <a:srgbClr val="9729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0"/>
          <p:cNvSpPr/>
          <p:nvPr/>
        </p:nvSpPr>
        <p:spPr>
          <a:xfrm rot="-7008768">
            <a:off x="5757519" y="4187660"/>
            <a:ext cx="298159" cy="370835"/>
          </a:xfrm>
          <a:prstGeom prst="triangle">
            <a:avLst>
              <a:gd name="adj" fmla="val 50000"/>
            </a:avLst>
          </a:prstGeom>
          <a:solidFill>
            <a:srgbClr val="71BEC4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0"/>
          <p:cNvSpPr/>
          <p:nvPr/>
        </p:nvSpPr>
        <p:spPr>
          <a:xfrm rot="5400000">
            <a:off x="4583311" y="3481426"/>
            <a:ext cx="286350" cy="342666"/>
          </a:xfrm>
          <a:prstGeom prst="triangle">
            <a:avLst>
              <a:gd name="adj" fmla="val 50000"/>
            </a:avLst>
          </a:prstGeom>
          <a:solidFill>
            <a:srgbClr val="D35B6E"/>
          </a:solidFill>
          <a:ln w="19050" cap="flat" cmpd="sng">
            <a:solidFill>
              <a:srgbClr val="9729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0"/>
          <p:cNvSpPr/>
          <p:nvPr/>
        </p:nvSpPr>
        <p:spPr>
          <a:xfrm rot="-1343391">
            <a:off x="2494850" y="2785147"/>
            <a:ext cx="280241" cy="340964"/>
          </a:xfrm>
          <a:prstGeom prst="triangle">
            <a:avLst>
              <a:gd name="adj" fmla="val 50000"/>
            </a:avLst>
          </a:prstGeom>
          <a:solidFill>
            <a:srgbClr val="71BEC4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0"/>
          <p:cNvSpPr/>
          <p:nvPr/>
        </p:nvSpPr>
        <p:spPr>
          <a:xfrm rot="-3686730">
            <a:off x="5702213" y="2779801"/>
            <a:ext cx="298159" cy="370835"/>
          </a:xfrm>
          <a:prstGeom prst="triangle">
            <a:avLst>
              <a:gd name="adj" fmla="val 50000"/>
            </a:avLst>
          </a:prstGeom>
          <a:solidFill>
            <a:srgbClr val="71BEC4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10"/>
          <p:cNvCxnSpPr>
            <a:stCxn id="287" idx="0"/>
            <a:endCxn id="289" idx="3"/>
          </p:cNvCxnSpPr>
          <p:nvPr/>
        </p:nvCxnSpPr>
        <p:spPr>
          <a:xfrm rot="10800000" flipH="1">
            <a:off x="4897819" y="3053959"/>
            <a:ext cx="1116300" cy="598800"/>
          </a:xfrm>
          <a:prstGeom prst="curvedConnector3">
            <a:avLst>
              <a:gd name="adj1" fmla="val 119247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91" name="Google Shape;291;p10"/>
          <p:cNvCxnSpPr/>
          <p:nvPr/>
        </p:nvCxnSpPr>
        <p:spPr>
          <a:xfrm>
            <a:off x="4893058" y="3652759"/>
            <a:ext cx="1174200" cy="636600"/>
          </a:xfrm>
          <a:prstGeom prst="curvedConnector3">
            <a:avLst>
              <a:gd name="adj1" fmla="val 118077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92" name="Google Shape;292;p10"/>
          <p:cNvCxnSpPr>
            <a:stCxn id="285" idx="0"/>
            <a:endCxn id="288" idx="3"/>
          </p:cNvCxnSpPr>
          <p:nvPr/>
        </p:nvCxnSpPr>
        <p:spPr>
          <a:xfrm rot="5400000">
            <a:off x="2590518" y="2367515"/>
            <a:ext cx="855136" cy="636353"/>
          </a:xfrm>
          <a:prstGeom prst="curvedConnector3">
            <a:avLst>
              <a:gd name="adj1" fmla="val 128236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93" name="Google Shape;293;p10"/>
          <p:cNvCxnSpPr/>
          <p:nvPr/>
        </p:nvCxnSpPr>
        <p:spPr>
          <a:xfrm flipH="1">
            <a:off x="4628560" y="3004262"/>
            <a:ext cx="1308419" cy="224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94" name="Google Shape;294;p10"/>
          <p:cNvCxnSpPr/>
          <p:nvPr/>
        </p:nvCxnSpPr>
        <p:spPr>
          <a:xfrm rot="10800000">
            <a:off x="3331016" y="2051571"/>
            <a:ext cx="1309817" cy="1658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95" name="Google Shape;295;p10"/>
          <p:cNvCxnSpPr/>
          <p:nvPr/>
        </p:nvCxnSpPr>
        <p:spPr>
          <a:xfrm flipH="1">
            <a:off x="4635749" y="4316991"/>
            <a:ext cx="1359565" cy="2216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96" name="Google Shape;296;p10"/>
          <p:cNvCxnSpPr/>
          <p:nvPr/>
        </p:nvCxnSpPr>
        <p:spPr>
          <a:xfrm rot="10800000">
            <a:off x="2626380" y="3004260"/>
            <a:ext cx="2000780" cy="110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97" name="Google Shape;297;p10"/>
          <p:cNvCxnSpPr/>
          <p:nvPr/>
        </p:nvCxnSpPr>
        <p:spPr>
          <a:xfrm flipV="1">
            <a:off x="2654172" y="3004261"/>
            <a:ext cx="4958" cy="65293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98" name="Google Shape;298;p10"/>
          <p:cNvCxnSpPr/>
          <p:nvPr/>
        </p:nvCxnSpPr>
        <p:spPr>
          <a:xfrm rot="10800000" flipH="1">
            <a:off x="3331016" y="2068156"/>
            <a:ext cx="17242" cy="15760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00" name="Google Shape;300;p10"/>
          <p:cNvCxnSpPr/>
          <p:nvPr/>
        </p:nvCxnSpPr>
        <p:spPr>
          <a:xfrm flipV="1">
            <a:off x="5986541" y="3636355"/>
            <a:ext cx="3074" cy="65421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01" name="Google Shape;301;p10"/>
          <p:cNvSpPr txBox="1"/>
          <p:nvPr/>
        </p:nvSpPr>
        <p:spPr>
          <a:xfrm>
            <a:off x="2511387" y="1592228"/>
            <a:ext cx="1345357" cy="37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Clr>
                <a:srgbClr val="822433"/>
              </a:buClr>
              <a:buSzPts val="1500"/>
            </a:pPr>
            <a:r>
              <a:rPr lang="it-IT" sz="1500" b="1" dirty="0" err="1">
                <a:solidFill>
                  <a:srgbClr val="D35B6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it-IT" sz="1500" b="1" baseline="-25000" dirty="0" err="1">
                <a:solidFill>
                  <a:srgbClr val="D35B6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it-IT" sz="1500" dirty="0">
                <a:solidFill>
                  <a:srgbClr val="D35B6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=(-2, 3, -90)</a:t>
            </a:r>
            <a:endParaRPr sz="1500" dirty="0">
              <a:solidFill>
                <a:srgbClr val="D35B6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10"/>
          <p:cNvSpPr txBox="1"/>
          <p:nvPr/>
        </p:nvSpPr>
        <p:spPr>
          <a:xfrm>
            <a:off x="1098586" y="2807141"/>
            <a:ext cx="1363345" cy="37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1500"/>
              <a:buFont typeface="Times New Roman"/>
              <a:buNone/>
            </a:pPr>
            <a:r>
              <a:rPr lang="it-IT" sz="1500" b="1" dirty="0" err="1">
                <a:solidFill>
                  <a:srgbClr val="71BE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it-IT" sz="1500" b="1" baseline="-25000" dirty="0" err="1">
                <a:solidFill>
                  <a:srgbClr val="71BE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it-IT" sz="1500" dirty="0">
                <a:solidFill>
                  <a:srgbClr val="71BE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=(-3, 1, 120)</a:t>
            </a:r>
            <a:endParaRPr sz="1500" dirty="0">
              <a:solidFill>
                <a:srgbClr val="71BEC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0"/>
          <p:cNvSpPr/>
          <p:nvPr/>
        </p:nvSpPr>
        <p:spPr>
          <a:xfrm rot="-1343391">
            <a:off x="3761501" y="4494983"/>
            <a:ext cx="280241" cy="340964"/>
          </a:xfrm>
          <a:prstGeom prst="triangle">
            <a:avLst>
              <a:gd name="adj" fmla="val 50000"/>
            </a:avLst>
          </a:prstGeom>
          <a:solidFill>
            <a:srgbClr val="71BEC4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10"/>
          <p:cNvCxnSpPr/>
          <p:nvPr/>
        </p:nvCxnSpPr>
        <p:spPr>
          <a:xfrm rot="5400000">
            <a:off x="3826310" y="4013706"/>
            <a:ext cx="946200" cy="655500"/>
          </a:xfrm>
          <a:prstGeom prst="curvedConnector3">
            <a:avLst>
              <a:gd name="adj1" fmla="val 125520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06" name="Google Shape;306;p10"/>
          <p:cNvSpPr txBox="1"/>
          <p:nvPr/>
        </p:nvSpPr>
        <p:spPr>
          <a:xfrm>
            <a:off x="3629590" y="3652332"/>
            <a:ext cx="1069578" cy="37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1500"/>
              <a:buFont typeface="Times New Roman"/>
              <a:buNone/>
            </a:pPr>
            <a:r>
              <a:rPr lang="it-IT" sz="1500" dirty="0">
                <a:solidFill>
                  <a:srgbClr val="D35B6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(0, 0, -90)</a:t>
            </a:r>
            <a:endParaRPr sz="1500" dirty="0">
              <a:solidFill>
                <a:srgbClr val="D35B6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10"/>
          <p:cNvSpPr txBox="1"/>
          <p:nvPr/>
        </p:nvSpPr>
        <p:spPr>
          <a:xfrm>
            <a:off x="2718509" y="4516428"/>
            <a:ext cx="1188571" cy="37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1500"/>
              <a:buFont typeface="Times New Roman"/>
              <a:buNone/>
            </a:pPr>
            <a:r>
              <a:rPr lang="it-IT" sz="1500" dirty="0">
                <a:solidFill>
                  <a:srgbClr val="71BE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(-1, -2, 120)</a:t>
            </a:r>
            <a:endParaRPr sz="1500" dirty="0">
              <a:solidFill>
                <a:srgbClr val="71BEC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10"/>
          <p:cNvSpPr txBox="1"/>
          <p:nvPr/>
        </p:nvSpPr>
        <p:spPr>
          <a:xfrm>
            <a:off x="3856744" y="3194178"/>
            <a:ext cx="816568" cy="37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1500"/>
              <a:buFont typeface="Times New Roman"/>
              <a:buNone/>
            </a:pPr>
            <a:r>
              <a:rPr lang="it-IT" sz="1500" dirty="0">
                <a:solidFill>
                  <a:srgbClr val="D35B6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(0, 0, 0)</a:t>
            </a:r>
            <a:endParaRPr sz="1500" dirty="0">
              <a:solidFill>
                <a:srgbClr val="D35B6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10"/>
          <p:cNvSpPr txBox="1"/>
          <p:nvPr/>
        </p:nvSpPr>
        <p:spPr>
          <a:xfrm>
            <a:off x="5509765" y="4470817"/>
            <a:ext cx="1124631" cy="37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1500"/>
              <a:buFont typeface="Times New Roman"/>
              <a:buNone/>
            </a:pPr>
            <a:r>
              <a:rPr lang="it-IT" sz="1500" dirty="0">
                <a:solidFill>
                  <a:srgbClr val="71BE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(2, -1, 210)</a:t>
            </a:r>
            <a:endParaRPr sz="1500" dirty="0">
              <a:solidFill>
                <a:srgbClr val="71BEC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10"/>
          <p:cNvSpPr txBox="1"/>
          <p:nvPr/>
        </p:nvSpPr>
        <p:spPr>
          <a:xfrm>
            <a:off x="5466372" y="2527323"/>
            <a:ext cx="1008112" cy="37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1500"/>
              <a:buFont typeface="Times New Roman"/>
              <a:buNone/>
            </a:pPr>
            <a:r>
              <a:rPr lang="it-IT" sz="1500" dirty="0">
                <a:solidFill>
                  <a:srgbClr val="71BE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(2, 1, 210)</a:t>
            </a:r>
            <a:endParaRPr sz="1500" dirty="0">
              <a:solidFill>
                <a:srgbClr val="71BEC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1" name="Google Shape;311;p10"/>
          <p:cNvCxnSpPr/>
          <p:nvPr/>
        </p:nvCxnSpPr>
        <p:spPr>
          <a:xfrm>
            <a:off x="3344536" y="2056977"/>
            <a:ext cx="1254532" cy="161168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312" name="Google Shape;312;p10"/>
          <p:cNvCxnSpPr>
            <a:endCxn id="307" idx="3"/>
          </p:cNvCxnSpPr>
          <p:nvPr/>
        </p:nvCxnSpPr>
        <p:spPr>
          <a:xfrm>
            <a:off x="2664480" y="3002754"/>
            <a:ext cx="1242600" cy="1702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diamond" w="med" len="med"/>
            <a:tailEnd type="triangle" w="med" len="med"/>
          </a:ln>
        </p:spPr>
      </p:cxnSp>
      <p:sp>
        <p:nvSpPr>
          <p:cNvPr id="313" name="Google Shape;313;p10"/>
          <p:cNvSpPr/>
          <p:nvPr/>
        </p:nvSpPr>
        <p:spPr>
          <a:xfrm rot="5132605">
            <a:off x="4218505" y="3306219"/>
            <a:ext cx="848247" cy="885956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0"/>
          <p:cNvSpPr/>
          <p:nvPr/>
        </p:nvSpPr>
        <p:spPr>
          <a:xfrm rot="6836338">
            <a:off x="3429079" y="2340762"/>
            <a:ext cx="2147077" cy="3133653"/>
          </a:xfrm>
          <a:prstGeom prst="arc">
            <a:avLst>
              <a:gd name="adj1" fmla="val 15976910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0"/>
          <p:cNvSpPr/>
          <p:nvPr/>
        </p:nvSpPr>
        <p:spPr>
          <a:xfrm rot="6836338">
            <a:off x="3892703" y="2596631"/>
            <a:ext cx="2357689" cy="1724553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10"/>
          <p:cNvCxnSpPr/>
          <p:nvPr/>
        </p:nvCxnSpPr>
        <p:spPr>
          <a:xfrm>
            <a:off x="3284373" y="2903689"/>
            <a:ext cx="1242602" cy="170246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55" name="Google Shape;300;p10"/>
          <p:cNvCxnSpPr/>
          <p:nvPr/>
        </p:nvCxnSpPr>
        <p:spPr>
          <a:xfrm flipV="1">
            <a:off x="5992240" y="2953524"/>
            <a:ext cx="3074" cy="65421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15" name="Google Shape;315;p10"/>
          <p:cNvCxnSpPr/>
          <p:nvPr/>
        </p:nvCxnSpPr>
        <p:spPr>
          <a:xfrm flipH="1" flipV="1">
            <a:off x="5982634" y="3020691"/>
            <a:ext cx="7363" cy="126866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295;p10"/>
          <p:cNvCxnSpPr/>
          <p:nvPr/>
        </p:nvCxnSpPr>
        <p:spPr>
          <a:xfrm flipH="1">
            <a:off x="3873190" y="4698999"/>
            <a:ext cx="725878" cy="312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9" name="Google Shape;298;p10"/>
          <p:cNvCxnSpPr/>
          <p:nvPr/>
        </p:nvCxnSpPr>
        <p:spPr>
          <a:xfrm flipH="1" flipV="1">
            <a:off x="3873190" y="3696838"/>
            <a:ext cx="31106" cy="97607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8" name="Google Shape;315;p10"/>
          <p:cNvCxnSpPr/>
          <p:nvPr/>
        </p:nvCxnSpPr>
        <p:spPr>
          <a:xfrm flipH="1" flipV="1">
            <a:off x="5987582" y="3041687"/>
            <a:ext cx="7363" cy="126866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8" name="Google Shape;260;p9">
            <a:extLst>
              <a:ext uri="{FF2B5EF4-FFF2-40B4-BE49-F238E27FC236}">
                <a16:creationId xmlns:a16="http://schemas.microsoft.com/office/drawing/2014/main" id="{CE062F60-9F75-A5EC-9359-325E5C2B698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  <p:sp>
        <p:nvSpPr>
          <p:cNvPr id="49" name="Titolo 1">
            <a:extLst>
              <a:ext uri="{FF2B5EF4-FFF2-40B4-BE49-F238E27FC236}">
                <a16:creationId xmlns:a16="http://schemas.microsoft.com/office/drawing/2014/main" id="{FF912026-29AB-CE08-4FBD-1BE5B44EF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27" y="231301"/>
            <a:ext cx="7340012" cy="581025"/>
          </a:xfrm>
        </p:spPr>
        <p:txBody>
          <a:bodyPr/>
          <a:lstStyle/>
          <a:p>
            <a:r>
              <a:rPr lang="it-IT" sz="3200" dirty="0" err="1"/>
              <a:t>Implementation</a:t>
            </a:r>
            <a:r>
              <a:rPr lang="it-IT" sz="3200" dirty="0"/>
              <a:t>: </a:t>
            </a:r>
            <a:r>
              <a:rPr lang="it-IT" sz="3200" dirty="0" err="1"/>
              <a:t>primitive’s</a:t>
            </a:r>
            <a:r>
              <a:rPr lang="it-IT" sz="3200" dirty="0"/>
              <a:t> </a:t>
            </a:r>
            <a:r>
              <a:rPr lang="it-IT" sz="3200" dirty="0" err="1"/>
              <a:t>selection</a:t>
            </a:r>
            <a:endParaRPr lang="it-IT" sz="3200" dirty="0"/>
          </a:p>
        </p:txBody>
      </p:sp>
      <p:cxnSp>
        <p:nvCxnSpPr>
          <p:cNvPr id="50" name="Connettore diritto 8">
            <a:extLst>
              <a:ext uri="{FF2B5EF4-FFF2-40B4-BE49-F238E27FC236}">
                <a16:creationId xmlns:a16="http://schemas.microsoft.com/office/drawing/2014/main" id="{4B21DB97-4BDB-C241-EFED-71E3D9E16E20}"/>
              </a:ext>
            </a:extLst>
          </p:cNvPr>
          <p:cNvCxnSpPr/>
          <p:nvPr/>
        </p:nvCxnSpPr>
        <p:spPr bwMode="auto">
          <a:xfrm>
            <a:off x="711152" y="913405"/>
            <a:ext cx="7717777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3" grpId="1" animBg="1"/>
      <p:bldP spid="285" grpId="0" animBg="1"/>
      <p:bldP spid="286" grpId="0" animBg="1"/>
      <p:bldP spid="286" grpId="1" animBg="1"/>
      <p:bldP spid="287" grpId="0" animBg="1"/>
      <p:bldP spid="287" grpId="1" animBg="1"/>
      <p:bldP spid="288" grpId="0" animBg="1"/>
      <p:bldP spid="289" grpId="0" animBg="1"/>
      <p:bldP spid="289" grpId="1" animBg="1"/>
      <p:bldP spid="301" grpId="0"/>
      <p:bldP spid="302" grpId="0"/>
      <p:bldP spid="304" grpId="0" animBg="1"/>
      <p:bldP spid="304" grpId="1" animBg="1"/>
      <p:bldP spid="306" grpId="0"/>
      <p:bldP spid="306" grpId="1"/>
      <p:bldP spid="307" grpId="0"/>
      <p:bldP spid="307" grpId="1"/>
      <p:bldP spid="308" grpId="0"/>
      <p:bldP spid="308" grpId="1"/>
      <p:bldP spid="309" grpId="0"/>
      <p:bldP spid="309" grpId="1"/>
      <p:bldP spid="310" grpId="0"/>
      <p:bldP spid="310" grpId="1"/>
      <p:bldP spid="313" grpId="0" animBg="1"/>
      <p:bldP spid="313" grpId="1" animBg="1"/>
      <p:bldP spid="314" grpId="0" animBg="1"/>
      <p:bldP spid="314" grpId="1" animBg="1"/>
      <p:bldP spid="316" grpId="0" animBg="1"/>
      <p:bldP spid="316" grpId="1" animBg="1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 smtClean="0"/>
              <a:t>11</a:t>
            </a:fld>
            <a:endParaRPr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 txBox="1">
            <a:spLocks/>
          </p:cNvSpPr>
          <p:nvPr/>
        </p:nvSpPr>
        <p:spPr>
          <a:xfrm>
            <a:off x="1357920" y="285500"/>
            <a:ext cx="6594768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dirty="0"/>
              <a:t>Planning </a:t>
            </a:r>
            <a:r>
              <a:rPr lang="it-IT" sz="3200" dirty="0" err="1"/>
              <a:t>experiments</a:t>
            </a:r>
            <a:r>
              <a:rPr lang="it-IT" sz="3200" dirty="0"/>
              <a:t>: </a:t>
            </a:r>
            <a:r>
              <a:rPr lang="it-IT" sz="3200" dirty="0" err="1"/>
              <a:t>scenarios</a:t>
            </a:r>
            <a:endParaRPr lang="it-IT" sz="3200" dirty="0"/>
          </a:p>
        </p:txBody>
      </p:sp>
      <p:cxnSp>
        <p:nvCxnSpPr>
          <p:cNvPr id="5" name="Connettore diritto 8">
            <a:extLst>
              <a:ext uri="{FF2B5EF4-FFF2-40B4-BE49-F238E27FC236}">
                <a16:creationId xmlns:a16="http://schemas.microsoft.com/office/drawing/2014/main" id="{178740AF-93CF-D366-F1F6-29C348BBC3B3}"/>
              </a:ext>
            </a:extLst>
          </p:cNvPr>
          <p:cNvCxnSpPr/>
          <p:nvPr/>
        </p:nvCxnSpPr>
        <p:spPr bwMode="auto">
          <a:xfrm>
            <a:off x="1147223" y="866525"/>
            <a:ext cx="7016161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Google Shape;278;p10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classic</a:t>
            </a:r>
            <a:r>
              <a:rPr lang="it-IT" dirty="0"/>
              <a:t> and primitive-</a:t>
            </a:r>
            <a:r>
              <a:rPr lang="it-IT" dirty="0" err="1"/>
              <a:t>based</a:t>
            </a:r>
            <a:r>
              <a:rPr lang="it-IT" dirty="0"/>
              <a:t> RRT*</a:t>
            </a:r>
            <a:endParaRPr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577532" y="1043306"/>
            <a:ext cx="7988935" cy="1170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SzPct val="80000"/>
              <a:buFont typeface="Wingdings" panose="05000000000000000000" pitchFamily="2" charset="2"/>
              <a:buChar char="Ø"/>
            </a:pP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environments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lang="it-IT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SzPct val="80000"/>
              <a:buFont typeface="Wingdings" panose="05000000000000000000" pitchFamily="2" charset="2"/>
              <a:buChar char="Ø"/>
            </a:pP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combinations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resolutions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orientations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for the primitive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endParaRPr lang="it-IT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SzPct val="80000"/>
              <a:buFont typeface="Wingdings" panose="05000000000000000000" pitchFamily="2" charset="2"/>
              <a:buChar char="Ø"/>
            </a:pPr>
            <a:endParaRPr lang="it-IT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736" y="2394529"/>
            <a:ext cx="2014950" cy="201774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4" y="2383509"/>
            <a:ext cx="2069660" cy="2028769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99" y="2394529"/>
            <a:ext cx="2063650" cy="204036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312" y="2394529"/>
            <a:ext cx="2023361" cy="2017749"/>
          </a:xfrm>
          <a:prstGeom prst="rect">
            <a:avLst/>
          </a:prstGeom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160621" y="4434894"/>
            <a:ext cx="2107945" cy="62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 1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5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</a:t>
            </a:r>
            <a:r>
              <a:rPr lang="it-IT" sz="15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5x5 [m]</a:t>
            </a:r>
          </a:p>
        </p:txBody>
      </p:sp>
      <p:graphicFrame>
        <p:nvGraphicFramePr>
          <p:cNvPr id="14" name="Tabel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85795"/>
              </p:ext>
            </p:extLst>
          </p:nvPr>
        </p:nvGraphicFramePr>
        <p:xfrm>
          <a:off x="348961" y="5008244"/>
          <a:ext cx="1731264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 err="1">
                          <a:solidFill>
                            <a:srgbClr val="000000"/>
                          </a:solidFill>
                        </a:rPr>
                        <a:t>Grid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</a:rPr>
                        <a:t> 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000000"/>
                          </a:solidFill>
                        </a:rPr>
                        <a:t>#orientations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2456906" y="4423082"/>
            <a:ext cx="2107945" cy="62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 2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5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</a:t>
            </a:r>
            <a:r>
              <a:rPr lang="it-IT" sz="15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10x10 [m]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4655304" y="4434894"/>
            <a:ext cx="2107945" cy="62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5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</a:t>
            </a:r>
            <a:r>
              <a:rPr lang="it-IT" sz="15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10x10 [m]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6923016" y="4434894"/>
            <a:ext cx="2107945" cy="62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5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</a:t>
            </a:r>
            <a:r>
              <a:rPr lang="it-IT" sz="15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10x10 [m]</a:t>
            </a:r>
          </a:p>
        </p:txBody>
      </p:sp>
      <p:sp>
        <p:nvSpPr>
          <p:cNvPr id="21" name="Google Shape;260;p9">
            <a:extLst>
              <a:ext uri="{FF2B5EF4-FFF2-40B4-BE49-F238E27FC236}">
                <a16:creationId xmlns:a16="http://schemas.microsoft.com/office/drawing/2014/main" id="{8CDD79BD-9914-309E-BBAA-EB30F6BE2ED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63B2649A-0C8E-9210-9328-8056E2BA7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24498"/>
              </p:ext>
            </p:extLst>
          </p:nvPr>
        </p:nvGraphicFramePr>
        <p:xfrm>
          <a:off x="2595792" y="5008244"/>
          <a:ext cx="1731264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 err="1">
                          <a:solidFill>
                            <a:srgbClr val="000000"/>
                          </a:solidFill>
                        </a:rPr>
                        <a:t>Grid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</a:rPr>
                        <a:t> 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000000"/>
                          </a:solidFill>
                        </a:rPr>
                        <a:t>#orientations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9090684E-1AA1-B0A0-FCA9-1AB046F68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593732"/>
              </p:ext>
            </p:extLst>
          </p:nvPr>
        </p:nvGraphicFramePr>
        <p:xfrm>
          <a:off x="4821936" y="5008244"/>
          <a:ext cx="1731264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 err="1">
                          <a:solidFill>
                            <a:srgbClr val="000000"/>
                          </a:solidFill>
                        </a:rPr>
                        <a:t>Grid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</a:rPr>
                        <a:t> 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000000"/>
                          </a:solidFill>
                        </a:rPr>
                        <a:t>#orientations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ella 23">
            <a:extLst>
              <a:ext uri="{FF2B5EF4-FFF2-40B4-BE49-F238E27FC236}">
                <a16:creationId xmlns:a16="http://schemas.microsoft.com/office/drawing/2014/main" id="{D6ADD218-3693-54B6-F3F9-8F82853D3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058392"/>
              </p:ext>
            </p:extLst>
          </p:nvPr>
        </p:nvGraphicFramePr>
        <p:xfrm>
          <a:off x="7087056" y="5008244"/>
          <a:ext cx="1731264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 err="1">
                          <a:solidFill>
                            <a:srgbClr val="000000"/>
                          </a:solidFill>
                        </a:rPr>
                        <a:t>Grid</a:t>
                      </a:r>
                      <a:r>
                        <a:rPr lang="it-IT" sz="1000" dirty="0">
                          <a:solidFill>
                            <a:srgbClr val="000000"/>
                          </a:solidFill>
                        </a:rPr>
                        <a:t> 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000000"/>
                          </a:solidFill>
                        </a:rPr>
                        <a:t>#orientations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585"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8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3" grpId="0"/>
      <p:bldP spid="15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 smtClean="0"/>
              <a:t>12</a:t>
            </a:fld>
            <a:endParaRPr/>
          </a:p>
        </p:txBody>
      </p:sp>
      <p:sp>
        <p:nvSpPr>
          <p:cNvPr id="5" name="Google Shape;278;p10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classic</a:t>
            </a:r>
            <a:r>
              <a:rPr lang="it-IT" dirty="0"/>
              <a:t> and primitive-</a:t>
            </a:r>
            <a:r>
              <a:rPr lang="it-IT" dirty="0" err="1"/>
              <a:t>based</a:t>
            </a:r>
            <a:r>
              <a:rPr lang="it-IT" dirty="0"/>
              <a:t> RRT*</a:t>
            </a:r>
            <a:endParaRPr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 txBox="1">
            <a:spLocks/>
          </p:cNvSpPr>
          <p:nvPr/>
        </p:nvSpPr>
        <p:spPr>
          <a:xfrm>
            <a:off x="54864" y="53750"/>
            <a:ext cx="1453896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500" dirty="0"/>
              <a:t>Scene 1 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32" y="53750"/>
            <a:ext cx="7507204" cy="2652691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54864" y="53750"/>
            <a:ext cx="1362456" cy="5131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Google Shape;210;p5"/>
          <p:cNvSpPr txBox="1"/>
          <p:nvPr/>
        </p:nvSpPr>
        <p:spPr>
          <a:xfrm>
            <a:off x="-36577" y="4021162"/>
            <a:ext cx="941833" cy="58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Classic RRT*</a:t>
            </a:r>
            <a:endParaRPr sz="16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210;p5"/>
          <p:cNvSpPr txBox="1"/>
          <p:nvPr/>
        </p:nvSpPr>
        <p:spPr>
          <a:xfrm>
            <a:off x="8119871" y="3882527"/>
            <a:ext cx="960121" cy="84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Primitive-</a:t>
            </a:r>
            <a:r>
              <a:rPr lang="it-IT" sz="16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</a:t>
            </a: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RRT*</a:t>
            </a:r>
            <a:endParaRPr sz="16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</p:cNvCxnSpPr>
          <p:nvPr/>
        </p:nvCxnSpPr>
        <p:spPr bwMode="auto">
          <a:xfrm>
            <a:off x="4526279" y="2704164"/>
            <a:ext cx="0" cy="336772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scena1-impl1_tj2r4vR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0554" y="2757466"/>
            <a:ext cx="3209544" cy="3263392"/>
          </a:xfrm>
          <a:prstGeom prst="rect">
            <a:avLst/>
          </a:prstGeom>
        </p:spPr>
      </p:pic>
      <p:pic>
        <p:nvPicPr>
          <p:cNvPr id="23" name="scena1-impl2_LuBsx7R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5029" y="2757466"/>
            <a:ext cx="3236341" cy="3284361"/>
          </a:xfrm>
          <a:prstGeom prst="rect">
            <a:avLst/>
          </a:prstGeom>
        </p:spPr>
      </p:pic>
      <p:sp>
        <p:nvSpPr>
          <p:cNvPr id="13" name="Google Shape;260;p9">
            <a:extLst>
              <a:ext uri="{FF2B5EF4-FFF2-40B4-BE49-F238E27FC236}">
                <a16:creationId xmlns:a16="http://schemas.microsoft.com/office/drawing/2014/main" id="{0B5B87CB-2644-56F9-4298-21F33E6A9C7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  <p:sp>
        <p:nvSpPr>
          <p:cNvPr id="15" name="Google Shape;210;p5">
            <a:extLst>
              <a:ext uri="{FF2B5EF4-FFF2-40B4-BE49-F238E27FC236}">
                <a16:creationId xmlns:a16="http://schemas.microsoft.com/office/drawing/2014/main" id="{A1909386-9AEA-3262-424C-DDF03AF9B643}"/>
              </a:ext>
            </a:extLst>
          </p:cNvPr>
          <p:cNvSpPr txBox="1"/>
          <p:nvPr/>
        </p:nvSpPr>
        <p:spPr>
          <a:xfrm>
            <a:off x="1658927" y="310339"/>
            <a:ext cx="726053" cy="404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300" b="1" dirty="0">
                <a:latin typeface="Times New Roman"/>
                <a:ea typeface="Times New Roman"/>
                <a:cs typeface="Times New Roman"/>
                <a:sym typeface="Times New Roman"/>
              </a:rPr>
              <a:t>Classic RRT*</a:t>
            </a: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7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6" grpId="0"/>
      <p:bldP spid="14" grpId="0" animBg="1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 smtClean="0"/>
              <a:t>13</a:t>
            </a:fld>
            <a:endParaRPr/>
          </a:p>
        </p:txBody>
      </p:sp>
      <p:sp>
        <p:nvSpPr>
          <p:cNvPr id="5" name="Google Shape;278;p10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classic</a:t>
            </a:r>
            <a:r>
              <a:rPr lang="it-IT" dirty="0"/>
              <a:t> and primitive-</a:t>
            </a:r>
            <a:r>
              <a:rPr lang="it-IT" dirty="0" err="1"/>
              <a:t>based</a:t>
            </a:r>
            <a:r>
              <a:rPr lang="it-IT" dirty="0"/>
              <a:t> RRT*</a:t>
            </a:r>
            <a:endParaRPr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 txBox="1">
            <a:spLocks/>
          </p:cNvSpPr>
          <p:nvPr/>
        </p:nvSpPr>
        <p:spPr>
          <a:xfrm>
            <a:off x="54864" y="53750"/>
            <a:ext cx="1453896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500" dirty="0"/>
              <a:t>Scene 2 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54864" y="53750"/>
            <a:ext cx="1362456" cy="5131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32" y="54681"/>
            <a:ext cx="7546400" cy="2633790"/>
          </a:xfrm>
          <a:prstGeom prst="rect">
            <a:avLst/>
          </a:prstGeom>
        </p:spPr>
      </p:pic>
      <p:sp>
        <p:nvSpPr>
          <p:cNvPr id="21" name="Google Shape;210;p5"/>
          <p:cNvSpPr txBox="1"/>
          <p:nvPr/>
        </p:nvSpPr>
        <p:spPr>
          <a:xfrm>
            <a:off x="-36577" y="4021162"/>
            <a:ext cx="941833" cy="58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822433"/>
              </a:buClr>
              <a:buSzPts val="2400"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Classic RRT*</a:t>
            </a:r>
            <a:endParaRPr sz="16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10;p5"/>
          <p:cNvSpPr txBox="1"/>
          <p:nvPr/>
        </p:nvSpPr>
        <p:spPr>
          <a:xfrm>
            <a:off x="8119871" y="3882527"/>
            <a:ext cx="960121" cy="84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Primitive-</a:t>
            </a:r>
            <a:r>
              <a:rPr lang="it-IT" sz="16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</a:t>
            </a: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RRT*</a:t>
            </a:r>
            <a:endParaRPr sz="16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</p:cNvCxnSpPr>
          <p:nvPr/>
        </p:nvCxnSpPr>
        <p:spPr bwMode="auto">
          <a:xfrm>
            <a:off x="4526279" y="2704164"/>
            <a:ext cx="0" cy="336772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scena2-impl1_SR7KW6H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6112" y="2740740"/>
            <a:ext cx="3321880" cy="3267774"/>
          </a:xfrm>
          <a:prstGeom prst="rect">
            <a:avLst/>
          </a:prstGeom>
        </p:spPr>
      </p:pic>
      <p:pic>
        <p:nvPicPr>
          <p:cNvPr id="7" name="scena2-impl2_rwweHf4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64949" y="2740740"/>
            <a:ext cx="3300642" cy="3291724"/>
          </a:xfrm>
          <a:prstGeom prst="rect">
            <a:avLst/>
          </a:prstGeom>
        </p:spPr>
      </p:pic>
      <p:sp>
        <p:nvSpPr>
          <p:cNvPr id="13" name="Google Shape;260;p9">
            <a:extLst>
              <a:ext uri="{FF2B5EF4-FFF2-40B4-BE49-F238E27FC236}">
                <a16:creationId xmlns:a16="http://schemas.microsoft.com/office/drawing/2014/main" id="{30FC9B22-069A-D0CB-C170-A247B327F2D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  <p:sp>
        <p:nvSpPr>
          <p:cNvPr id="17" name="Google Shape;210;p5">
            <a:extLst>
              <a:ext uri="{FF2B5EF4-FFF2-40B4-BE49-F238E27FC236}">
                <a16:creationId xmlns:a16="http://schemas.microsoft.com/office/drawing/2014/main" id="{FAC7755A-9A83-9DFC-19BC-E5AE6916738F}"/>
              </a:ext>
            </a:extLst>
          </p:cNvPr>
          <p:cNvSpPr txBox="1"/>
          <p:nvPr/>
        </p:nvSpPr>
        <p:spPr>
          <a:xfrm>
            <a:off x="1658927" y="310339"/>
            <a:ext cx="726053" cy="404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300" b="1" dirty="0">
                <a:latin typeface="Times New Roman"/>
                <a:ea typeface="Times New Roman"/>
                <a:cs typeface="Times New Roman"/>
                <a:sym typeface="Times New Roman"/>
              </a:rPr>
              <a:t>Classic RRT*</a:t>
            </a: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610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4" grpId="0"/>
      <p:bldP spid="15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 smtClean="0"/>
              <a:t>14</a:t>
            </a:fld>
            <a:endParaRPr/>
          </a:p>
        </p:txBody>
      </p:sp>
      <p:sp>
        <p:nvSpPr>
          <p:cNvPr id="5" name="Google Shape;278;p10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classic</a:t>
            </a:r>
            <a:r>
              <a:rPr lang="it-IT" dirty="0"/>
              <a:t> and primitive-</a:t>
            </a:r>
            <a:r>
              <a:rPr lang="it-IT" dirty="0" err="1"/>
              <a:t>based</a:t>
            </a:r>
            <a:r>
              <a:rPr lang="it-IT" dirty="0"/>
              <a:t> RRT*</a:t>
            </a:r>
            <a:endParaRPr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 txBox="1">
            <a:spLocks/>
          </p:cNvSpPr>
          <p:nvPr/>
        </p:nvSpPr>
        <p:spPr>
          <a:xfrm>
            <a:off x="54864" y="53750"/>
            <a:ext cx="1453896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500" dirty="0"/>
              <a:t>Scene 3 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54864" y="53750"/>
            <a:ext cx="1362456" cy="5131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24" y="44606"/>
            <a:ext cx="7560184" cy="2654620"/>
          </a:xfrm>
          <a:prstGeom prst="rect">
            <a:avLst/>
          </a:prstGeom>
        </p:spPr>
      </p:pic>
      <p:sp>
        <p:nvSpPr>
          <p:cNvPr id="20" name="Google Shape;210;p5"/>
          <p:cNvSpPr txBox="1"/>
          <p:nvPr/>
        </p:nvSpPr>
        <p:spPr>
          <a:xfrm>
            <a:off x="-36577" y="4021162"/>
            <a:ext cx="941833" cy="58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822433"/>
              </a:buClr>
              <a:buSzPts val="2400"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Classic RRT*</a:t>
            </a:r>
            <a:endParaRPr sz="16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210;p5"/>
          <p:cNvSpPr txBox="1"/>
          <p:nvPr/>
        </p:nvSpPr>
        <p:spPr>
          <a:xfrm>
            <a:off x="8119871" y="3882527"/>
            <a:ext cx="960121" cy="84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Primitive-</a:t>
            </a:r>
            <a:r>
              <a:rPr lang="it-IT" sz="16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</a:t>
            </a: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RRT*</a:t>
            </a:r>
            <a:endParaRPr sz="16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</p:cNvCxnSpPr>
          <p:nvPr/>
        </p:nvCxnSpPr>
        <p:spPr bwMode="auto">
          <a:xfrm>
            <a:off x="4526279" y="2704164"/>
            <a:ext cx="0" cy="336772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scena3-impl1_QG1qFfi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2688" y="2750693"/>
            <a:ext cx="3263773" cy="3274661"/>
          </a:xfrm>
          <a:prstGeom prst="rect">
            <a:avLst/>
          </a:prstGeom>
        </p:spPr>
      </p:pic>
      <p:pic>
        <p:nvPicPr>
          <p:cNvPr id="7" name="scena3_impl2_ok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56098" y="2743405"/>
            <a:ext cx="3330069" cy="3305815"/>
          </a:xfrm>
          <a:prstGeom prst="rect">
            <a:avLst/>
          </a:prstGeom>
        </p:spPr>
      </p:pic>
      <p:sp>
        <p:nvSpPr>
          <p:cNvPr id="13" name="Google Shape;260;p9">
            <a:extLst>
              <a:ext uri="{FF2B5EF4-FFF2-40B4-BE49-F238E27FC236}">
                <a16:creationId xmlns:a16="http://schemas.microsoft.com/office/drawing/2014/main" id="{D5369104-788F-61B5-C7C4-A93F032EF59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  <p:sp>
        <p:nvSpPr>
          <p:cNvPr id="17" name="Google Shape;210;p5">
            <a:extLst>
              <a:ext uri="{FF2B5EF4-FFF2-40B4-BE49-F238E27FC236}">
                <a16:creationId xmlns:a16="http://schemas.microsoft.com/office/drawing/2014/main" id="{4CAE0DB0-2A28-04F5-6AC3-ED2AC39D62D0}"/>
              </a:ext>
            </a:extLst>
          </p:cNvPr>
          <p:cNvSpPr txBox="1"/>
          <p:nvPr/>
        </p:nvSpPr>
        <p:spPr>
          <a:xfrm>
            <a:off x="1658927" y="310339"/>
            <a:ext cx="726053" cy="404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300" b="1" dirty="0">
                <a:latin typeface="Times New Roman"/>
                <a:ea typeface="Times New Roman"/>
                <a:cs typeface="Times New Roman"/>
                <a:sym typeface="Times New Roman"/>
              </a:rPr>
              <a:t>Classic RRT*</a:t>
            </a: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139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4" grpId="0"/>
      <p:bldP spid="15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 smtClean="0"/>
              <a:t>15</a:t>
            </a:fld>
            <a:endParaRPr/>
          </a:p>
        </p:txBody>
      </p:sp>
      <p:sp>
        <p:nvSpPr>
          <p:cNvPr id="5" name="Google Shape;278;p10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classic</a:t>
            </a:r>
            <a:r>
              <a:rPr lang="it-IT" dirty="0"/>
              <a:t> and primitive-</a:t>
            </a:r>
            <a:r>
              <a:rPr lang="it-IT" dirty="0" err="1"/>
              <a:t>based</a:t>
            </a:r>
            <a:r>
              <a:rPr lang="it-IT" dirty="0"/>
              <a:t> RRT*</a:t>
            </a:r>
            <a:endParaRPr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 txBox="1">
            <a:spLocks/>
          </p:cNvSpPr>
          <p:nvPr/>
        </p:nvSpPr>
        <p:spPr>
          <a:xfrm>
            <a:off x="54864" y="53750"/>
            <a:ext cx="1453896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500" dirty="0"/>
              <a:t>Scene 4 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54864" y="53750"/>
            <a:ext cx="1362456" cy="5131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210;p5"/>
          <p:cNvSpPr txBox="1"/>
          <p:nvPr/>
        </p:nvSpPr>
        <p:spPr>
          <a:xfrm>
            <a:off x="-36577" y="4021162"/>
            <a:ext cx="941833" cy="58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822433"/>
              </a:buClr>
              <a:buSzPts val="2400"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Classic RRT*</a:t>
            </a:r>
            <a:endParaRPr sz="16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210;p5"/>
          <p:cNvSpPr txBox="1"/>
          <p:nvPr/>
        </p:nvSpPr>
        <p:spPr>
          <a:xfrm>
            <a:off x="8119871" y="3882527"/>
            <a:ext cx="960121" cy="84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Primitive-</a:t>
            </a:r>
            <a:r>
              <a:rPr lang="it-IT" sz="16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</a:t>
            </a: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RRT*</a:t>
            </a:r>
            <a:endParaRPr sz="16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</p:cNvCxnSpPr>
          <p:nvPr/>
        </p:nvCxnSpPr>
        <p:spPr bwMode="auto">
          <a:xfrm>
            <a:off x="4526279" y="2704164"/>
            <a:ext cx="0" cy="336772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scene4-impl1_ab2DMC7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5256" y="2820653"/>
            <a:ext cx="3220434" cy="3159517"/>
          </a:xfrm>
          <a:prstGeom prst="rect">
            <a:avLst/>
          </a:prstGeom>
        </p:spPr>
      </p:pic>
      <p:pic>
        <p:nvPicPr>
          <p:cNvPr id="20" name="scene4-impl2-res4-4thetas_d4IvBWE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44937" y="2820652"/>
            <a:ext cx="3219973" cy="3141791"/>
          </a:xfrm>
          <a:prstGeom prst="rect">
            <a:avLst/>
          </a:prstGeom>
        </p:spPr>
      </p:pic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DF0ECDC-3E02-657D-6F16-F4347BED8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5150" y="51290"/>
            <a:ext cx="7504842" cy="2652874"/>
          </a:xfrm>
          <a:prstGeom prst="rect">
            <a:avLst/>
          </a:prstGeom>
        </p:spPr>
      </p:pic>
      <p:sp>
        <p:nvSpPr>
          <p:cNvPr id="13" name="Google Shape;260;p9">
            <a:extLst>
              <a:ext uri="{FF2B5EF4-FFF2-40B4-BE49-F238E27FC236}">
                <a16:creationId xmlns:a16="http://schemas.microsoft.com/office/drawing/2014/main" id="{8031B9B2-D25B-8314-36B2-E91AED9908B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  <p:sp>
        <p:nvSpPr>
          <p:cNvPr id="21" name="Google Shape;210;p5">
            <a:extLst>
              <a:ext uri="{FF2B5EF4-FFF2-40B4-BE49-F238E27FC236}">
                <a16:creationId xmlns:a16="http://schemas.microsoft.com/office/drawing/2014/main" id="{1027313F-6E11-8615-5A01-37C64CB5DB3E}"/>
              </a:ext>
            </a:extLst>
          </p:cNvPr>
          <p:cNvSpPr txBox="1"/>
          <p:nvPr/>
        </p:nvSpPr>
        <p:spPr>
          <a:xfrm>
            <a:off x="1658927" y="310339"/>
            <a:ext cx="726053" cy="404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300" b="1" dirty="0">
                <a:latin typeface="Times New Roman"/>
                <a:ea typeface="Times New Roman"/>
                <a:cs typeface="Times New Roman"/>
                <a:sym typeface="Times New Roman"/>
              </a:rPr>
              <a:t>Classic RRT*</a:t>
            </a: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78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14" grpId="0"/>
      <p:bldP spid="15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 smtClean="0"/>
              <a:t>16</a:t>
            </a:fld>
            <a:endParaRPr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 txBox="1">
            <a:spLocks/>
          </p:cNvSpPr>
          <p:nvPr/>
        </p:nvSpPr>
        <p:spPr>
          <a:xfrm>
            <a:off x="54864" y="53750"/>
            <a:ext cx="1453896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500" dirty="0"/>
              <a:t>Scene 4 </a:t>
            </a:r>
          </a:p>
        </p:txBody>
      </p:sp>
      <p:sp>
        <p:nvSpPr>
          <p:cNvPr id="5" name="Rettangolo 4"/>
          <p:cNvSpPr/>
          <p:nvPr/>
        </p:nvSpPr>
        <p:spPr>
          <a:xfrm>
            <a:off x="54864" y="53750"/>
            <a:ext cx="1362456" cy="5131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 txBox="1">
            <a:spLocks/>
          </p:cNvSpPr>
          <p:nvPr/>
        </p:nvSpPr>
        <p:spPr>
          <a:xfrm>
            <a:off x="1869555" y="19826"/>
            <a:ext cx="540489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500" dirty="0" err="1"/>
              <a:t>Comparison</a:t>
            </a:r>
            <a:r>
              <a:rPr lang="it-IT" sz="2500" dirty="0"/>
              <a:t> </a:t>
            </a:r>
            <a:r>
              <a:rPr lang="it-IT" sz="2500" dirty="0" err="1"/>
              <a:t>varying</a:t>
            </a:r>
            <a:r>
              <a:rPr lang="it-IT" sz="2500" dirty="0"/>
              <a:t> the </a:t>
            </a:r>
            <a:r>
              <a:rPr lang="it-IT" sz="2500" dirty="0" err="1"/>
              <a:t>catalogue</a:t>
            </a:r>
            <a:endParaRPr lang="it-IT" sz="2500" dirty="0"/>
          </a:p>
        </p:txBody>
      </p:sp>
      <p:cxnSp>
        <p:nvCxnSpPr>
          <p:cNvPr id="7" name="Connettore diritto 8">
            <a:extLst>
              <a:ext uri="{FF2B5EF4-FFF2-40B4-BE49-F238E27FC236}">
                <a16:creationId xmlns:a16="http://schemas.microsoft.com/office/drawing/2014/main" id="{178740AF-93CF-D366-F1F6-29C348BBC3B3}"/>
              </a:ext>
            </a:extLst>
          </p:cNvPr>
          <p:cNvCxnSpPr/>
          <p:nvPr/>
        </p:nvCxnSpPr>
        <p:spPr bwMode="auto">
          <a:xfrm>
            <a:off x="1707220" y="566928"/>
            <a:ext cx="5798480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pic>
        <p:nvPicPr>
          <p:cNvPr id="8" name="scene4-impl2-res4-4thetas_d4IvBWE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05" y="2174734"/>
            <a:ext cx="2944240" cy="2872753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471132" y="1530436"/>
            <a:ext cx="2107945" cy="6282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it-IT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it-IT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it-IT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orientations</a:t>
            </a:r>
            <a:endParaRPr lang="it-IT" sz="15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scene4-impl2-res1-8thetas_r3R4AJW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92195" y="2154906"/>
            <a:ext cx="2916720" cy="2892581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3496582" y="1526647"/>
            <a:ext cx="2107945" cy="6282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it-IT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it-IT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it-IT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orientations</a:t>
            </a:r>
            <a:endParaRPr lang="it-IT" sz="15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scene4-impl2-res0-5-4thetas_oUB05gUN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89656" y="2154907"/>
            <a:ext cx="2972698" cy="2892580"/>
          </a:xfrm>
          <a:prstGeom prst="rect">
            <a:avLst/>
          </a:prstGeom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6522032" y="1526646"/>
            <a:ext cx="2107945" cy="6282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it-IT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it-IT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0.5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ct val="80000"/>
              <a:buNone/>
            </a:pPr>
            <a:r>
              <a:rPr lang="it-IT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it-IT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orientations</a:t>
            </a:r>
            <a:endParaRPr lang="it-IT" sz="15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278;p10">
            <a:extLst>
              <a:ext uri="{FF2B5EF4-FFF2-40B4-BE49-F238E27FC236}">
                <a16:creationId xmlns:a16="http://schemas.microsoft.com/office/drawing/2014/main" id="{C4ABCE5C-B268-5185-DE42-C374BC48988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classic</a:t>
            </a:r>
            <a:r>
              <a:rPr lang="it-IT" dirty="0"/>
              <a:t> and primitive-</a:t>
            </a:r>
            <a:r>
              <a:rPr lang="it-IT" dirty="0" err="1"/>
              <a:t>based</a:t>
            </a:r>
            <a:r>
              <a:rPr lang="it-IT" dirty="0"/>
              <a:t> RRT*</a:t>
            </a:r>
            <a:endParaRPr dirty="0"/>
          </a:p>
        </p:txBody>
      </p:sp>
      <p:sp>
        <p:nvSpPr>
          <p:cNvPr id="16" name="Google Shape;260;p9">
            <a:extLst>
              <a:ext uri="{FF2B5EF4-FFF2-40B4-BE49-F238E27FC236}">
                <a16:creationId xmlns:a16="http://schemas.microsoft.com/office/drawing/2014/main" id="{FC6884A9-DDAA-AE1B-1C93-E00B033E472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784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4" grpId="0"/>
      <p:bldP spid="5" grpId="0" animBg="1"/>
      <p:bldP spid="6" grpId="0"/>
      <p:bldP spid="9" grpId="0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17</a:t>
            </a:fld>
            <a:endParaRPr/>
          </a:p>
        </p:txBody>
      </p:sp>
      <p:sp>
        <p:nvSpPr>
          <p:cNvPr id="210" name="Google Shape;210;p5"/>
          <p:cNvSpPr txBox="1"/>
          <p:nvPr/>
        </p:nvSpPr>
        <p:spPr>
          <a:xfrm>
            <a:off x="777543" y="938044"/>
            <a:ext cx="7584223" cy="67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steering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solve TPBVP: compute the best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nodes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satisfies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constrained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optimality</a:t>
            </a:r>
            <a:endParaRPr sz="20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5"/>
          <p:cNvSpPr txBox="1"/>
          <p:nvPr/>
        </p:nvSpPr>
        <p:spPr>
          <a:xfrm>
            <a:off x="675964" y="3597898"/>
            <a:ext cx="483902" cy="37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</a:pP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s.t.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5"/>
          <p:cNvSpPr txBox="1"/>
          <p:nvPr/>
        </p:nvSpPr>
        <p:spPr>
          <a:xfrm>
            <a:off x="637366" y="5395319"/>
            <a:ext cx="7890813" cy="62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Clr>
                <a:srgbClr val="822433"/>
              </a:buClr>
              <a:buSzPts val="2400"/>
            </a:pPr>
            <a:r>
              <a:rPr lang="it-IT" sz="16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Executed</a:t>
            </a: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steering </a:t>
            </a:r>
            <a:r>
              <a:rPr lang="it-IT" sz="16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</a:t>
            </a:r>
            <a:r>
              <a:rPr lang="it-IT" sz="16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it-IT" sz="16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solved</a:t>
            </a: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16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</a:t>
            </a: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1600" i="1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Ifopt</a:t>
            </a:r>
            <a:r>
              <a:rPr lang="it-IT" sz="1600" i="1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it-IT" sz="1600" i="1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</a:rPr>
              <a:t>light-weight, Eigen-based C++ interface to Nonlinear Programming solvers</a:t>
            </a:r>
            <a:endParaRPr sz="16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Comparison of classic and primitive-based RRT*</a:t>
            </a:r>
            <a:endParaRPr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 txBox="1">
            <a:spLocks/>
          </p:cNvSpPr>
          <p:nvPr/>
        </p:nvSpPr>
        <p:spPr>
          <a:xfrm>
            <a:off x="1598332" y="234989"/>
            <a:ext cx="596888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dirty="0"/>
              <a:t>Extension to </a:t>
            </a:r>
            <a:r>
              <a:rPr lang="it-IT" sz="3200" dirty="0" err="1"/>
              <a:t>generic</a:t>
            </a:r>
            <a:r>
              <a:rPr lang="it-IT" sz="3200" dirty="0"/>
              <a:t> </a:t>
            </a:r>
            <a:r>
              <a:rPr lang="it-IT" sz="3200" dirty="0" err="1"/>
              <a:t>unicycle</a:t>
            </a:r>
            <a:endParaRPr lang="it-IT" sz="3200" dirty="0"/>
          </a:p>
        </p:txBody>
      </p:sp>
      <p:cxnSp>
        <p:nvCxnSpPr>
          <p:cNvPr id="17" name="Connettore diritto 8">
            <a:extLst>
              <a:ext uri="{FF2B5EF4-FFF2-40B4-BE49-F238E27FC236}">
                <a16:creationId xmlns:a16="http://schemas.microsoft.com/office/drawing/2014/main" id="{178740AF-93CF-D366-F1F6-29C348BBC3B3}"/>
              </a:ext>
            </a:extLst>
          </p:cNvPr>
          <p:cNvCxnSpPr/>
          <p:nvPr/>
        </p:nvCxnSpPr>
        <p:spPr bwMode="auto">
          <a:xfrm>
            <a:off x="1380491" y="885098"/>
            <a:ext cx="6378328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77855A2-D0D1-5550-9BB1-8C8936537663}"/>
                  </a:ext>
                </a:extLst>
              </p:cNvPr>
              <p:cNvSpPr txBox="1"/>
              <p:nvPr/>
            </p:nvSpPr>
            <p:spPr>
              <a:xfrm>
                <a:off x="579389" y="1879766"/>
                <a:ext cx="3448091" cy="381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1+0.5 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+0.5 </m:t>
                          </m:r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+0.5 </m:t>
                          </m:r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func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77855A2-D0D1-5550-9BB1-8C893653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89" y="1879766"/>
                <a:ext cx="3448091" cy="381836"/>
              </a:xfrm>
              <a:prstGeom prst="rect">
                <a:avLst/>
              </a:prstGeom>
              <a:blipFill>
                <a:blip r:embed="rId3"/>
                <a:stretch>
                  <a:fillRect l="-353" r="-1237" b="-95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7DF7C284-4668-2CFB-DA74-7DF73CA85605}"/>
              </a:ext>
            </a:extLst>
          </p:cNvPr>
          <p:cNvGrpSpPr/>
          <p:nvPr/>
        </p:nvGrpSpPr>
        <p:grpSpPr>
          <a:xfrm>
            <a:off x="1456849" y="2723131"/>
            <a:ext cx="2570632" cy="2218594"/>
            <a:chOff x="5786435" y="3648285"/>
            <a:chExt cx="2062241" cy="17191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085FF2C6-4668-EFEE-DC30-AF42F0A0CDBA}"/>
                    </a:ext>
                  </a:extLst>
                </p:cNvPr>
                <p:cNvSpPr txBox="1"/>
                <p:nvPr/>
              </p:nvSpPr>
              <p:spPr>
                <a:xfrm>
                  <a:off x="5808947" y="3648285"/>
                  <a:ext cx="1618276" cy="1669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a14:m>
                  <a:r>
                    <a:rPr lang="it-IT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085FF2C6-4668-EFEE-DC30-AF42F0A0C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947" y="3648285"/>
                  <a:ext cx="1618276" cy="166949"/>
                </a:xfrm>
                <a:prstGeom prst="rect">
                  <a:avLst/>
                </a:prstGeom>
                <a:blipFill>
                  <a:blip r:embed="rId4"/>
                  <a:stretch>
                    <a:fillRect l="-2424" b="-166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EBD04A32-FFA7-8928-BDDF-599E3D2ED4B3}"/>
                    </a:ext>
                  </a:extLst>
                </p:cNvPr>
                <p:cNvSpPr txBox="1"/>
                <p:nvPr/>
              </p:nvSpPr>
              <p:spPr>
                <a:xfrm>
                  <a:off x="5808947" y="3903895"/>
                  <a:ext cx="1602021" cy="1669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a14:m>
                  <a:r>
                    <a:rPr lang="it-IT" dirty="0"/>
                    <a:t> </a:t>
                  </a:r>
                </a:p>
              </p:txBody>
            </p:sp>
          </mc:Choice>
          <mc:Fallback xmlns=""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EBD04A32-FFA7-8928-BDDF-599E3D2ED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947" y="3903895"/>
                  <a:ext cx="1602021" cy="166949"/>
                </a:xfrm>
                <a:prstGeom prst="rect">
                  <a:avLst/>
                </a:prstGeom>
                <a:blipFill>
                  <a:blip r:embed="rId5"/>
                  <a:stretch>
                    <a:fillRect l="-3364" b="-250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sellaDiTesto 31">
                  <a:extLst>
                    <a:ext uri="{FF2B5EF4-FFF2-40B4-BE49-F238E27FC236}">
                      <a16:creationId xmlns:a16="http://schemas.microsoft.com/office/drawing/2014/main" id="{F3D19419-DACD-6FC4-D7B2-06601E090C55}"/>
                    </a:ext>
                  </a:extLst>
                </p:cNvPr>
                <p:cNvSpPr txBox="1"/>
                <p:nvPr/>
              </p:nvSpPr>
              <p:spPr>
                <a:xfrm>
                  <a:off x="5808947" y="4159197"/>
                  <a:ext cx="1151363" cy="1669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it-IT" dirty="0"/>
                    <a:t> </a:t>
                  </a:r>
                </a:p>
              </p:txBody>
            </p:sp>
          </mc:Choice>
          <mc:Fallback xmlns="">
            <p:sp>
              <p:nvSpPr>
                <p:cNvPr id="32" name="CasellaDiTesto 31">
                  <a:extLst>
                    <a:ext uri="{FF2B5EF4-FFF2-40B4-BE49-F238E27FC236}">
                      <a16:creationId xmlns:a16="http://schemas.microsoft.com/office/drawing/2014/main" id="{F3D19419-DACD-6FC4-D7B2-06601E090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947" y="4159197"/>
                  <a:ext cx="1151363" cy="166949"/>
                </a:xfrm>
                <a:prstGeom prst="rect">
                  <a:avLst/>
                </a:prstGeom>
                <a:blipFill>
                  <a:blip r:embed="rId6"/>
                  <a:stretch>
                    <a:fillRect l="-4681" b="-166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CCC0DAE6-76B8-C2BF-2B0D-B20F058D7DD7}"/>
                    </a:ext>
                  </a:extLst>
                </p:cNvPr>
                <p:cNvSpPr txBox="1"/>
                <p:nvPr/>
              </p:nvSpPr>
              <p:spPr>
                <a:xfrm>
                  <a:off x="5808947" y="4414499"/>
                  <a:ext cx="1863514" cy="1687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it-IT" dirty="0"/>
                    <a:t> </a:t>
                  </a:r>
                </a:p>
              </p:txBody>
            </p:sp>
          </mc:Choice>
          <mc:Fallback xmlns="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CCC0DAE6-76B8-C2BF-2B0D-B20F058D7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947" y="4414499"/>
                  <a:ext cx="1863514" cy="168737"/>
                </a:xfrm>
                <a:prstGeom prst="rect">
                  <a:avLst/>
                </a:prstGeom>
                <a:blipFill>
                  <a:blip r:embed="rId7"/>
                  <a:stretch>
                    <a:fillRect l="-2100" b="-2777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B2FBA13B-5166-168F-3BC1-2917174F53D1}"/>
                    </a:ext>
                  </a:extLst>
                </p:cNvPr>
                <p:cNvSpPr txBox="1"/>
                <p:nvPr/>
              </p:nvSpPr>
              <p:spPr>
                <a:xfrm>
                  <a:off x="5786435" y="4669801"/>
                  <a:ext cx="2062241" cy="1859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it-IT" dirty="0"/>
                    <a:t> </a:t>
                  </a:r>
                </a:p>
              </p:txBody>
            </p:sp>
          </mc:Choice>
          <mc:Fallback xmlns="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B2FBA13B-5166-168F-3BC1-2917174F5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435" y="4669801"/>
                  <a:ext cx="2062241" cy="185928"/>
                </a:xfrm>
                <a:prstGeom prst="rect">
                  <a:avLst/>
                </a:prstGeom>
                <a:blipFill>
                  <a:blip r:embed="rId8"/>
                  <a:stretch>
                    <a:fillRect l="-1896" b="-225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22105A06-F72E-DCA4-17A0-1A0F5B52A807}"/>
                    </a:ext>
                  </a:extLst>
                </p:cNvPr>
                <p:cNvSpPr txBox="1"/>
                <p:nvPr/>
              </p:nvSpPr>
              <p:spPr>
                <a:xfrm>
                  <a:off x="5828356" y="4947288"/>
                  <a:ext cx="1396382" cy="1669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r>
                    <a:rPr lang="it-IT" dirty="0"/>
                    <a:t> </a:t>
                  </a:r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22105A06-F72E-DCA4-17A0-1A0F5B52A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356" y="4947288"/>
                  <a:ext cx="1396382" cy="166949"/>
                </a:xfrm>
                <a:prstGeom prst="rect">
                  <a:avLst/>
                </a:prstGeom>
                <a:blipFill>
                  <a:blip r:embed="rId9"/>
                  <a:stretch>
                    <a:fillRect l="-2807" b="-166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467B14B-3EF1-195F-257E-756FC1F0F519}"/>
                    </a:ext>
                  </a:extLst>
                </p:cNvPr>
                <p:cNvSpPr txBox="1"/>
                <p:nvPr/>
              </p:nvSpPr>
              <p:spPr>
                <a:xfrm>
                  <a:off x="5818496" y="5200535"/>
                  <a:ext cx="1543600" cy="1669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r>
                    <a:rPr lang="it-IT" dirty="0"/>
                    <a:t> </a:t>
                  </a:r>
                </a:p>
              </p:txBody>
            </p:sp>
          </mc:Choice>
          <mc:Fallback xmlns="">
            <p:sp>
              <p:nvSpPr>
                <p:cNvPr id="45" name="CasellaDiTesto 44">
                  <a:extLst>
                    <a:ext uri="{FF2B5EF4-FFF2-40B4-BE49-F238E27FC236}">
                      <a16:creationId xmlns:a16="http://schemas.microsoft.com/office/drawing/2014/main" id="{B467B14B-3EF1-195F-257E-756FC1F0F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496" y="5200535"/>
                  <a:ext cx="1543600" cy="166949"/>
                </a:xfrm>
                <a:prstGeom prst="rect">
                  <a:avLst/>
                </a:prstGeom>
                <a:blipFill>
                  <a:blip r:embed="rId10"/>
                  <a:stretch>
                    <a:fillRect l="-2540" b="-1714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Immagine 27">
            <a:extLst>
              <a:ext uri="{FF2B5EF4-FFF2-40B4-BE49-F238E27FC236}">
                <a16:creationId xmlns:a16="http://schemas.microsoft.com/office/drawing/2014/main" id="{A6500818-58A7-277D-6A94-B03CB9739C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367" b="2581"/>
          <a:stretch/>
        </p:blipFill>
        <p:spPr>
          <a:xfrm>
            <a:off x="4582772" y="1695024"/>
            <a:ext cx="3840461" cy="3662572"/>
          </a:xfrm>
          <a:prstGeom prst="rect">
            <a:avLst/>
          </a:prstGeom>
        </p:spPr>
      </p:pic>
      <p:sp>
        <p:nvSpPr>
          <p:cNvPr id="30" name="Parentesi graffa aperta 29">
            <a:extLst>
              <a:ext uri="{FF2B5EF4-FFF2-40B4-BE49-F238E27FC236}">
                <a16:creationId xmlns:a16="http://schemas.microsoft.com/office/drawing/2014/main" id="{06E44DA0-3AAF-6AB6-A0B8-741F138362A2}"/>
              </a:ext>
            </a:extLst>
          </p:cNvPr>
          <p:cNvSpPr/>
          <p:nvPr/>
        </p:nvSpPr>
        <p:spPr>
          <a:xfrm>
            <a:off x="1136287" y="2580141"/>
            <a:ext cx="413996" cy="2481301"/>
          </a:xfrm>
          <a:prstGeom prst="leftBrac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260;p9">
            <a:extLst>
              <a:ext uri="{FF2B5EF4-FFF2-40B4-BE49-F238E27FC236}">
                <a16:creationId xmlns:a16="http://schemas.microsoft.com/office/drawing/2014/main" id="{9FB46906-CF71-139C-2C11-B522FEF9B37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riangolo isoscele 40"/>
          <p:cNvSpPr/>
          <p:nvPr/>
        </p:nvSpPr>
        <p:spPr bwMode="auto">
          <a:xfrm rot="10174415">
            <a:off x="5967286" y="3606772"/>
            <a:ext cx="712236" cy="964536"/>
          </a:xfrm>
          <a:prstGeom prst="triangle">
            <a:avLst/>
          </a:prstGeom>
          <a:solidFill>
            <a:srgbClr val="92D050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ysClr val="windowText" lastClr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E3CAB049-CE39-4872-8E18-395F7CC65534}" type="slidenum">
              <a:rPr lang="it-IT" altLang="it-IT" smtClean="0"/>
              <a:pPr/>
              <a:t>18</a:t>
            </a:fld>
            <a:endParaRPr lang="it-IT" altLang="it-IT"/>
          </a:p>
        </p:txBody>
      </p:sp>
      <p:sp>
        <p:nvSpPr>
          <p:cNvPr id="10" name="Triangolo isoscele 9"/>
          <p:cNvSpPr/>
          <p:nvPr/>
        </p:nvSpPr>
        <p:spPr bwMode="auto">
          <a:xfrm rot="21083876">
            <a:off x="1752479" y="4206784"/>
            <a:ext cx="712236" cy="964536"/>
          </a:xfrm>
          <a:prstGeom prst="triangl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ysClr val="windowText" lastClr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17" name="Connettore 2 16"/>
          <p:cNvCxnSpPr/>
          <p:nvPr/>
        </p:nvCxnSpPr>
        <p:spPr bwMode="auto">
          <a:xfrm flipH="1" flipV="1">
            <a:off x="1917034" y="3547566"/>
            <a:ext cx="189218" cy="1122838"/>
          </a:xfrm>
          <a:prstGeom prst="straightConnector1">
            <a:avLst/>
          </a:prstGeom>
          <a:noFill/>
          <a:ln w="28575" cap="flat" cmpd="sng" algn="ctr">
            <a:solidFill>
              <a:srgbClr val="83002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/>
          <p:nvPr/>
        </p:nvCxnSpPr>
        <p:spPr bwMode="auto">
          <a:xfrm flipV="1">
            <a:off x="2110942" y="3992544"/>
            <a:ext cx="4163556" cy="677859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9" name="Arco 38"/>
          <p:cNvSpPr/>
          <p:nvPr/>
        </p:nvSpPr>
        <p:spPr bwMode="auto">
          <a:xfrm rot="20852738">
            <a:off x="1504560" y="3874738"/>
            <a:ext cx="1432201" cy="1488028"/>
          </a:xfrm>
          <a:prstGeom prst="arc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42" name="Connettore 2 41"/>
          <p:cNvCxnSpPr/>
          <p:nvPr/>
        </p:nvCxnSpPr>
        <p:spPr bwMode="auto">
          <a:xfrm>
            <a:off x="6298230" y="4008135"/>
            <a:ext cx="218755" cy="1239316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4" name="Connettore 2 43"/>
          <p:cNvCxnSpPr/>
          <p:nvPr/>
        </p:nvCxnSpPr>
        <p:spPr bwMode="auto">
          <a:xfrm flipV="1">
            <a:off x="6274498" y="3700411"/>
            <a:ext cx="1763216" cy="292133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5" name="Arco 44"/>
          <p:cNvSpPr/>
          <p:nvPr/>
        </p:nvSpPr>
        <p:spPr bwMode="auto">
          <a:xfrm rot="4632268">
            <a:off x="5811434" y="3536426"/>
            <a:ext cx="1318395" cy="1172843"/>
          </a:xfrm>
          <a:prstGeom prst="arc">
            <a:avLst>
              <a:gd name="adj1" fmla="val 15823558"/>
              <a:gd name="adj2" fmla="val 801268"/>
            </a:avLst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62" name="Connettore 2 61"/>
          <p:cNvCxnSpPr/>
          <p:nvPr/>
        </p:nvCxnSpPr>
        <p:spPr bwMode="auto">
          <a:xfrm>
            <a:off x="6298230" y="3992544"/>
            <a:ext cx="218755" cy="1254907"/>
          </a:xfrm>
          <a:prstGeom prst="straightConnector1">
            <a:avLst/>
          </a:prstGeom>
          <a:noFill/>
          <a:ln w="28575" cap="flat" cmpd="sng" algn="ctr">
            <a:solidFill>
              <a:srgbClr val="83002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classic</a:t>
            </a:r>
            <a:r>
              <a:rPr lang="it-IT" dirty="0"/>
              <a:t> and primitive-</a:t>
            </a:r>
            <a:r>
              <a:rPr lang="it-IT" dirty="0" err="1"/>
              <a:t>based</a:t>
            </a:r>
            <a:r>
              <a:rPr lang="it-IT" dirty="0"/>
              <a:t> RRT*</a:t>
            </a:r>
            <a:endParaRPr dirty="0"/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 txBox="1">
            <a:spLocks/>
          </p:cNvSpPr>
          <p:nvPr/>
        </p:nvSpPr>
        <p:spPr>
          <a:xfrm>
            <a:off x="1119918" y="276962"/>
            <a:ext cx="6616132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dirty="0"/>
              <a:t>TPBVP: </a:t>
            </a:r>
            <a:r>
              <a:rPr lang="it-IT" sz="3200" dirty="0" err="1"/>
              <a:t>trajectory</a:t>
            </a:r>
            <a:r>
              <a:rPr lang="it-IT" sz="3200" dirty="0"/>
              <a:t> </a:t>
            </a:r>
            <a:r>
              <a:rPr lang="it-IT" sz="3200" dirty="0" err="1"/>
              <a:t>reconstruction</a:t>
            </a:r>
            <a:endParaRPr lang="it-IT" sz="3200" dirty="0"/>
          </a:p>
        </p:txBody>
      </p:sp>
      <p:cxnSp>
        <p:nvCxnSpPr>
          <p:cNvPr id="22" name="Connettore diritto 8">
            <a:extLst>
              <a:ext uri="{FF2B5EF4-FFF2-40B4-BE49-F238E27FC236}">
                <a16:creationId xmlns:a16="http://schemas.microsoft.com/office/drawing/2014/main" id="{178740AF-93CF-D366-F1F6-29C348BBC3B3}"/>
              </a:ext>
            </a:extLst>
          </p:cNvPr>
          <p:cNvCxnSpPr/>
          <p:nvPr/>
        </p:nvCxnSpPr>
        <p:spPr bwMode="auto">
          <a:xfrm>
            <a:off x="939029" y="894525"/>
            <a:ext cx="7016161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210;p5">
                <a:extLst>
                  <a:ext uri="{FF2B5EF4-FFF2-40B4-BE49-F238E27FC236}">
                    <a16:creationId xmlns:a16="http://schemas.microsoft.com/office/drawing/2014/main" id="{5E0B1FCD-EA06-3F08-3B33-A923BBBCC19D}"/>
                  </a:ext>
                </a:extLst>
              </p:cNvPr>
              <p:cNvSpPr txBox="1"/>
              <p:nvPr/>
            </p:nvSpPr>
            <p:spPr>
              <a:xfrm>
                <a:off x="996179" y="1368232"/>
                <a:ext cx="7069208" cy="14766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marR="0" lvl="0" indent="-342900" algn="just" rtl="0">
                  <a:spcBef>
                    <a:spcPts val="0"/>
                  </a:spcBef>
                  <a:spcAft>
                    <a:spcPts val="0"/>
                  </a:spcAft>
                  <a:buClr>
                    <a:srgbClr val="822433"/>
                  </a:buClr>
                  <a:buSzPts val="2400"/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411119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Exact </a:t>
                </a:r>
                <a:r>
                  <a:rPr lang="it-IT" sz="2000" dirty="0" err="1">
                    <a:solidFill>
                      <a:srgbClr val="411119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integration</a:t>
                </a:r>
                <a:endParaRPr lang="it-IT" sz="2000" dirty="0">
                  <a:solidFill>
                    <a:srgbClr val="411119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 algn="just">
                  <a:buClr>
                    <a:srgbClr val="822433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𝑘</m:t>
                          </m:r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+1</m:t>
                          </m:r>
                        </m:sub>
                      </m:sSub>
                      <m:r>
                        <a:rPr lang="it-IT" i="1">
                          <a:solidFill>
                            <a:srgbClr val="411119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𝑘</m:t>
                          </m:r>
                        </m:sub>
                      </m:sSub>
                      <m:r>
                        <a:rPr lang="it-IT" i="1">
                          <a:solidFill>
                            <a:srgbClr val="411119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𝑘</m:t>
                              </m:r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+1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−</m:t>
                          </m:r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b="0" dirty="0">
                  <a:solidFill>
                    <a:srgbClr val="411119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 algn="just">
                  <a:buClr>
                    <a:srgbClr val="822433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𝑘</m:t>
                          </m:r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+1</m:t>
                          </m:r>
                        </m:sub>
                      </m:sSub>
                      <m:r>
                        <a:rPr lang="it-IT" i="1">
                          <a:solidFill>
                            <a:srgbClr val="411119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𝑘</m:t>
                          </m:r>
                        </m:sub>
                      </m:sSub>
                      <m:r>
                        <a:rPr lang="it-IT" i="1">
                          <a:solidFill>
                            <a:srgbClr val="411119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𝑘</m:t>
                              </m:r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+1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411119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b="0" dirty="0">
                  <a:solidFill>
                    <a:srgbClr val="411119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 algn="just">
                  <a:buClr>
                    <a:srgbClr val="822433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𝑘</m:t>
                          </m:r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solidFill>
                            <a:srgbClr val="411119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solidFill>
                            <a:srgbClr val="411119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411119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  <a:sym typeface="Times New Roman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it-IT" sz="2000" dirty="0">
                  <a:solidFill>
                    <a:srgbClr val="411119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23" name="Google Shape;210;p5">
                <a:extLst>
                  <a:ext uri="{FF2B5EF4-FFF2-40B4-BE49-F238E27FC236}">
                    <a16:creationId xmlns:a16="http://schemas.microsoft.com/office/drawing/2014/main" id="{5E0B1FCD-EA06-3F08-3B33-A923BBBCC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79" y="1368232"/>
                <a:ext cx="7069208" cy="1476676"/>
              </a:xfrm>
              <a:prstGeom prst="rect">
                <a:avLst/>
              </a:prstGeom>
              <a:blipFill>
                <a:blip r:embed="rId2"/>
                <a:stretch>
                  <a:fillRect l="-1121" t="-4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oogle Shape;210;p5">
            <a:extLst>
              <a:ext uri="{FF2B5EF4-FFF2-40B4-BE49-F238E27FC236}">
                <a16:creationId xmlns:a16="http://schemas.microsoft.com/office/drawing/2014/main" id="{C877FF0C-404F-E7AB-431A-09A957556268}"/>
              </a:ext>
            </a:extLst>
          </p:cNvPr>
          <p:cNvSpPr txBox="1"/>
          <p:nvPr/>
        </p:nvSpPr>
        <p:spPr>
          <a:xfrm>
            <a:off x="996179" y="2887518"/>
            <a:ext cx="2274187" cy="35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maneuver</a:t>
            </a:r>
            <a:endParaRPr lang="it-IT" sz="20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60;p9">
            <a:extLst>
              <a:ext uri="{FF2B5EF4-FFF2-40B4-BE49-F238E27FC236}">
                <a16:creationId xmlns:a16="http://schemas.microsoft.com/office/drawing/2014/main" id="{F9B2EE3C-5C6D-88DB-1220-C8BFBF8BB99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17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0.44375 -0.096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87" y="-481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 animBg="1"/>
      <p:bldP spid="10" grpId="1" animBg="1"/>
      <p:bldP spid="10" grpId="2" animBg="1"/>
      <p:bldP spid="10" grpId="3" animBg="1"/>
      <p:bldP spid="39" grpId="0" animBg="1"/>
      <p:bldP spid="39" grpId="1" animBg="1"/>
      <p:bldP spid="45" grpId="0" animBg="1"/>
      <p:bldP spid="45" grpId="1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E3CAB049-CE39-4872-8E18-395F7CC65534}" type="slidenum">
              <a:rPr lang="it-IT" altLang="it-IT" smtClean="0"/>
              <a:pPr/>
              <a:t>19</a:t>
            </a:fld>
            <a:endParaRPr lang="it-IT" altLang="it-IT"/>
          </a:p>
        </p:txBody>
      </p:sp>
      <p:pic>
        <p:nvPicPr>
          <p:cNvPr id="7" name="standardrrtstar_Naz3A5n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0121" y="2709629"/>
            <a:ext cx="3178622" cy="3214325"/>
          </a:xfrm>
          <a:prstGeom prst="rect">
            <a:avLst/>
          </a:prstGeom>
        </p:spPr>
      </p:pic>
      <p:sp>
        <p:nvSpPr>
          <p:cNvPr id="8" name="Google Shape;210;p5"/>
          <p:cNvSpPr txBox="1"/>
          <p:nvPr/>
        </p:nvSpPr>
        <p:spPr>
          <a:xfrm>
            <a:off x="45719" y="3948010"/>
            <a:ext cx="941833" cy="58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Classic RRT*</a:t>
            </a:r>
            <a:endParaRPr sz="16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210;p5"/>
          <p:cNvSpPr txBox="1"/>
          <p:nvPr/>
        </p:nvSpPr>
        <p:spPr>
          <a:xfrm>
            <a:off x="8119871" y="3809375"/>
            <a:ext cx="960121" cy="84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Primitive-</a:t>
            </a:r>
            <a:r>
              <a:rPr lang="it-IT" sz="16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</a:t>
            </a: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6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RRT*</a:t>
            </a:r>
            <a:endParaRPr sz="16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rimitivebasedrrtstar_rXbL66kh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83312" y="2706288"/>
            <a:ext cx="3263992" cy="3252085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 txBox="1">
            <a:spLocks/>
          </p:cNvSpPr>
          <p:nvPr/>
        </p:nvSpPr>
        <p:spPr>
          <a:xfrm>
            <a:off x="2296427" y="210415"/>
            <a:ext cx="440484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dirty="0"/>
              <a:t>Planning </a:t>
            </a:r>
            <a:r>
              <a:rPr lang="it-IT" sz="3200" dirty="0" err="1"/>
              <a:t>experiments</a:t>
            </a:r>
            <a:endParaRPr lang="it-IT" sz="3200" dirty="0"/>
          </a:p>
        </p:txBody>
      </p:sp>
      <p:cxnSp>
        <p:nvCxnSpPr>
          <p:cNvPr id="14" name="Connettore diritto 8">
            <a:extLst>
              <a:ext uri="{FF2B5EF4-FFF2-40B4-BE49-F238E27FC236}">
                <a16:creationId xmlns:a16="http://schemas.microsoft.com/office/drawing/2014/main" id="{178740AF-93CF-D366-F1F6-29C348BBC3B3}"/>
              </a:ext>
            </a:extLst>
          </p:cNvPr>
          <p:cNvCxnSpPr/>
          <p:nvPr/>
        </p:nvCxnSpPr>
        <p:spPr bwMode="auto">
          <a:xfrm>
            <a:off x="2064900" y="813078"/>
            <a:ext cx="4792132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classic</a:t>
            </a:r>
            <a:r>
              <a:rPr lang="it-IT" dirty="0"/>
              <a:t> and primitive-</a:t>
            </a:r>
            <a:r>
              <a:rPr lang="it-IT" dirty="0" err="1"/>
              <a:t>based</a:t>
            </a:r>
            <a:r>
              <a:rPr lang="it-IT" dirty="0"/>
              <a:t> RRT*</a:t>
            </a:r>
            <a:endParaRPr dirty="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3" y="1050341"/>
            <a:ext cx="7419026" cy="147340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</p:cNvCxnSpPr>
          <p:nvPr/>
        </p:nvCxnSpPr>
        <p:spPr bwMode="auto">
          <a:xfrm>
            <a:off x="4498847" y="2631012"/>
            <a:ext cx="0" cy="336772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260;p9">
            <a:extLst>
              <a:ext uri="{FF2B5EF4-FFF2-40B4-BE49-F238E27FC236}">
                <a16:creationId xmlns:a16="http://schemas.microsoft.com/office/drawing/2014/main" id="{E5915419-8ECE-A51F-0F94-766256CC7B2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  <p:sp>
        <p:nvSpPr>
          <p:cNvPr id="20" name="Google Shape;210;p5">
            <a:extLst>
              <a:ext uri="{FF2B5EF4-FFF2-40B4-BE49-F238E27FC236}">
                <a16:creationId xmlns:a16="http://schemas.microsoft.com/office/drawing/2014/main" id="{556EB211-B109-1C36-F16D-9CA37DB42262}"/>
              </a:ext>
            </a:extLst>
          </p:cNvPr>
          <p:cNvSpPr txBox="1"/>
          <p:nvPr/>
        </p:nvSpPr>
        <p:spPr>
          <a:xfrm>
            <a:off x="813932" y="1321099"/>
            <a:ext cx="713211" cy="404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Times New Roman"/>
              <a:buNone/>
            </a:pPr>
            <a:r>
              <a:rPr lang="it-IT" sz="1300" b="1" dirty="0">
                <a:latin typeface="Times New Roman"/>
                <a:ea typeface="Times New Roman"/>
                <a:cs typeface="Times New Roman"/>
                <a:sym typeface="Times New Roman"/>
              </a:rPr>
              <a:t>Classic RRT*</a:t>
            </a: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84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9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2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0FA6D-DF1C-474B-AF64-2C9D3D6D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303" y="2504388"/>
            <a:ext cx="4547394" cy="504056"/>
          </a:xfrm>
        </p:spPr>
        <p:txBody>
          <a:bodyPr/>
          <a:lstStyle/>
          <a:p>
            <a:r>
              <a:rPr lang="it-IT" sz="2800" dirty="0">
                <a:solidFill>
                  <a:schemeClr val="tx1"/>
                </a:solidFill>
              </a:rPr>
              <a:t>Motion Planning </a:t>
            </a:r>
            <a:r>
              <a:rPr lang="it-IT" sz="2800" dirty="0" err="1">
                <a:solidFill>
                  <a:schemeClr val="tx1"/>
                </a:solidFill>
              </a:rPr>
              <a:t>Problem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4D0119-3F43-4B64-93A1-7573F9F1D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394" y="4380130"/>
            <a:ext cx="2320345" cy="1411119"/>
          </a:xfr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-free </a:t>
            </a: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it-IT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8FB78D-B775-49F8-9708-0DA5D93D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8FB3453C-514B-460A-B0D3-8BEE75A10318}" type="slidenum">
              <a:rPr lang="it-IT" altLang="it-IT" smtClean="0"/>
              <a:pPr/>
              <a:t>2</a:t>
            </a:fld>
            <a:endParaRPr lang="it-IT" altLang="it-IT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BE6714FA-960C-4207-B573-46D4BAA43FDA}"/>
              </a:ext>
            </a:extLst>
          </p:cNvPr>
          <p:cNvSpPr/>
          <p:nvPr/>
        </p:nvSpPr>
        <p:spPr bwMode="auto">
          <a:xfrm>
            <a:off x="4313684" y="3338879"/>
            <a:ext cx="516632" cy="576064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95E9E2F1-3672-496D-A8D6-C7EDBCE23695}"/>
              </a:ext>
            </a:extLst>
          </p:cNvPr>
          <p:cNvSpPr txBox="1">
            <a:spLocks/>
          </p:cNvSpPr>
          <p:nvPr/>
        </p:nvSpPr>
        <p:spPr bwMode="auto">
          <a:xfrm>
            <a:off x="2321550" y="4377373"/>
            <a:ext cx="1945569" cy="1413876"/>
          </a:xfrm>
          <a:prstGeom prst="rect">
            <a:avLst/>
          </a:prstGeom>
          <a:solidFill>
            <a:srgbClr val="339966"/>
          </a:solidFill>
          <a:ln>
            <a:solidFill>
              <a:srgbClr val="0066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resulting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trajectories</a:t>
            </a:r>
            <a:endParaRPr lang="it-IT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eccia in giù 22">
            <a:extLst>
              <a:ext uri="{FF2B5EF4-FFF2-40B4-BE49-F238E27FC236}">
                <a16:creationId xmlns:a16="http://schemas.microsoft.com/office/drawing/2014/main" id="{CA06608E-E6F9-4A5E-AEFF-9EE9164C1F9A}"/>
              </a:ext>
            </a:extLst>
          </p:cNvPr>
          <p:cNvSpPr/>
          <p:nvPr/>
        </p:nvSpPr>
        <p:spPr bwMode="auto">
          <a:xfrm>
            <a:off x="3008362" y="3338879"/>
            <a:ext cx="516632" cy="576064"/>
          </a:xfrm>
          <a:prstGeom prst="downArrow">
            <a:avLst/>
          </a:prstGeom>
          <a:solidFill>
            <a:srgbClr val="339966"/>
          </a:solidFill>
          <a:ln>
            <a:solidFill>
              <a:srgbClr val="0066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EFF70787-ACED-4E50-81E5-1CF8A7E99470}"/>
              </a:ext>
            </a:extLst>
          </p:cNvPr>
          <p:cNvSpPr txBox="1">
            <a:spLocks/>
          </p:cNvSpPr>
          <p:nvPr/>
        </p:nvSpPr>
        <p:spPr bwMode="auto">
          <a:xfrm>
            <a:off x="1972005" y="2526913"/>
            <a:ext cx="2560714" cy="49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it-IT" sz="2800" dirty="0" err="1">
                <a:solidFill>
                  <a:srgbClr val="339966"/>
                </a:solidFill>
              </a:rPr>
              <a:t>Kynodynamic</a:t>
            </a:r>
            <a:endParaRPr lang="it-IT" sz="2800" dirty="0">
              <a:solidFill>
                <a:srgbClr val="339966"/>
              </a:solidFill>
            </a:endParaRPr>
          </a:p>
        </p:txBody>
      </p:sp>
      <p:sp>
        <p:nvSpPr>
          <p:cNvPr id="25" name="Titolo 1">
            <a:extLst>
              <a:ext uri="{FF2B5EF4-FFF2-40B4-BE49-F238E27FC236}">
                <a16:creationId xmlns:a16="http://schemas.microsoft.com/office/drawing/2014/main" id="{25A9B878-1D74-4B7E-86DB-DA2230BE5FB4}"/>
              </a:ext>
            </a:extLst>
          </p:cNvPr>
          <p:cNvSpPr txBox="1">
            <a:spLocks/>
          </p:cNvSpPr>
          <p:nvPr/>
        </p:nvSpPr>
        <p:spPr bwMode="auto">
          <a:xfrm>
            <a:off x="459837" y="2523670"/>
            <a:ext cx="1512168" cy="50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Optimal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9EA1803D-355F-4E09-8897-8164496FD8C4}"/>
              </a:ext>
            </a:extLst>
          </p:cNvPr>
          <p:cNvSpPr txBox="1">
            <a:spLocks/>
          </p:cNvSpPr>
          <p:nvPr/>
        </p:nvSpPr>
        <p:spPr bwMode="auto">
          <a:xfrm>
            <a:off x="243137" y="4380130"/>
            <a:ext cx="1945568" cy="14111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Guaranteed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optimality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resulting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trajectories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reccia in giù 26">
            <a:extLst>
              <a:ext uri="{FF2B5EF4-FFF2-40B4-BE49-F238E27FC236}">
                <a16:creationId xmlns:a16="http://schemas.microsoft.com/office/drawing/2014/main" id="{69596A76-4891-4C2C-B3AE-F65B161F9B76}"/>
              </a:ext>
            </a:extLst>
          </p:cNvPr>
          <p:cNvSpPr/>
          <p:nvPr/>
        </p:nvSpPr>
        <p:spPr bwMode="auto">
          <a:xfrm>
            <a:off x="971921" y="3338879"/>
            <a:ext cx="516632" cy="57606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C1FAA481-F6DB-41BD-AC20-8321911F78ED}"/>
              </a:ext>
            </a:extLst>
          </p:cNvPr>
          <p:cNvSpPr txBox="1">
            <a:spLocks/>
          </p:cNvSpPr>
          <p:nvPr/>
        </p:nvSpPr>
        <p:spPr bwMode="auto">
          <a:xfrm>
            <a:off x="2321548" y="108569"/>
            <a:ext cx="1945569" cy="1413876"/>
          </a:xfrm>
          <a:prstGeom prst="rect">
            <a:avLst/>
          </a:prstGeom>
          <a:solidFill>
            <a:srgbClr val="339966"/>
          </a:solidFill>
          <a:ln>
            <a:solidFill>
              <a:srgbClr val="0066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Differentially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constrained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systems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49813943-282F-4119-B6E0-5B6FD3BE7D07}"/>
              </a:ext>
            </a:extLst>
          </p:cNvPr>
          <p:cNvSpPr txBox="1">
            <a:spLocks/>
          </p:cNvSpPr>
          <p:nvPr/>
        </p:nvSpPr>
        <p:spPr bwMode="auto">
          <a:xfrm>
            <a:off x="243135" y="108569"/>
            <a:ext cx="1945568" cy="14138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Additional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89C9AB2B-5E05-4D99-83CF-C743AF698E34}"/>
              </a:ext>
            </a:extLst>
          </p:cNvPr>
          <p:cNvSpPr/>
          <p:nvPr/>
        </p:nvSpPr>
        <p:spPr bwMode="auto">
          <a:xfrm>
            <a:off x="3008362" y="1877996"/>
            <a:ext cx="516632" cy="576064"/>
          </a:xfrm>
          <a:prstGeom prst="downArrow">
            <a:avLst/>
          </a:prstGeom>
          <a:solidFill>
            <a:srgbClr val="339966"/>
          </a:solidFill>
          <a:ln>
            <a:solidFill>
              <a:srgbClr val="0066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" name="Freccia in giù 32">
            <a:extLst>
              <a:ext uri="{FF2B5EF4-FFF2-40B4-BE49-F238E27FC236}">
                <a16:creationId xmlns:a16="http://schemas.microsoft.com/office/drawing/2014/main" id="{F2405911-81C1-4BB2-8DC7-646870C15C70}"/>
              </a:ext>
            </a:extLst>
          </p:cNvPr>
          <p:cNvSpPr/>
          <p:nvPr/>
        </p:nvSpPr>
        <p:spPr bwMode="auto">
          <a:xfrm>
            <a:off x="971921" y="1877996"/>
            <a:ext cx="516632" cy="57606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Google Shape;260;p9"/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  <p:sp>
        <p:nvSpPr>
          <p:cNvPr id="2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Comparison of classic and primitive-based RRT*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7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22917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2882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225 -0.0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0.22448 -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20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E3CAB049-CE39-4872-8E18-395F7CC65534}" type="slidenum">
              <a:rPr lang="it-IT" altLang="it-IT" smtClean="0"/>
              <a:pPr/>
              <a:t>20</a:t>
            </a:fld>
            <a:endParaRPr lang="it-IT" alt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 txBox="1">
            <a:spLocks/>
          </p:cNvSpPr>
          <p:nvPr/>
        </p:nvSpPr>
        <p:spPr>
          <a:xfrm>
            <a:off x="3241100" y="286242"/>
            <a:ext cx="26618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dirty="0" err="1"/>
              <a:t>Conclusions</a:t>
            </a:r>
            <a:endParaRPr lang="it-IT" sz="3200" dirty="0"/>
          </a:p>
        </p:txBody>
      </p:sp>
      <p:cxnSp>
        <p:nvCxnSpPr>
          <p:cNvPr id="6" name="Connettore diritto 8">
            <a:extLst>
              <a:ext uri="{FF2B5EF4-FFF2-40B4-BE49-F238E27FC236}">
                <a16:creationId xmlns:a16="http://schemas.microsoft.com/office/drawing/2014/main" id="{178740AF-93CF-D366-F1F6-29C348BBC3B3}"/>
              </a:ext>
            </a:extLst>
          </p:cNvPr>
          <p:cNvCxnSpPr/>
          <p:nvPr/>
        </p:nvCxnSpPr>
        <p:spPr bwMode="auto">
          <a:xfrm>
            <a:off x="2854488" y="875672"/>
            <a:ext cx="3273091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Google Shape;210;p5">
            <a:extLst>
              <a:ext uri="{FF2B5EF4-FFF2-40B4-BE49-F238E27FC236}">
                <a16:creationId xmlns:a16="http://schemas.microsoft.com/office/drawing/2014/main" id="{07ED59AE-04E6-ECCF-E84C-60871A850217}"/>
              </a:ext>
            </a:extLst>
          </p:cNvPr>
          <p:cNvSpPr txBox="1"/>
          <p:nvPr/>
        </p:nvSpPr>
        <p:spPr>
          <a:xfrm>
            <a:off x="1384576" y="1344493"/>
            <a:ext cx="1952257" cy="35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</a:pPr>
            <a:r>
              <a:rPr lang="it-IT" sz="2000" b="1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RRT*</a:t>
            </a:r>
          </a:p>
        </p:txBody>
      </p:sp>
      <p:sp>
        <p:nvSpPr>
          <p:cNvPr id="8" name="Google Shape;210;p5">
            <a:extLst>
              <a:ext uri="{FF2B5EF4-FFF2-40B4-BE49-F238E27FC236}">
                <a16:creationId xmlns:a16="http://schemas.microsoft.com/office/drawing/2014/main" id="{68EFE575-3D42-C4B4-16AB-3987573AD3BF}"/>
              </a:ext>
            </a:extLst>
          </p:cNvPr>
          <p:cNvSpPr txBox="1"/>
          <p:nvPr/>
        </p:nvSpPr>
        <p:spPr>
          <a:xfrm>
            <a:off x="5525303" y="1344493"/>
            <a:ext cx="2702598" cy="35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</a:pPr>
            <a:r>
              <a:rPr lang="it-IT" sz="2000" b="1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Primitive-</a:t>
            </a:r>
            <a:r>
              <a:rPr lang="it-IT" sz="2000" b="1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</a:t>
            </a:r>
            <a:r>
              <a:rPr lang="it-IT" sz="2000" b="1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RRT*</a:t>
            </a:r>
          </a:p>
        </p:txBody>
      </p:sp>
      <p:sp>
        <p:nvSpPr>
          <p:cNvPr id="9" name="Google Shape;210;p5">
            <a:extLst>
              <a:ext uri="{FF2B5EF4-FFF2-40B4-BE49-F238E27FC236}">
                <a16:creationId xmlns:a16="http://schemas.microsoft.com/office/drawing/2014/main" id="{DCFB4F38-F58D-532C-3FE1-289BD6513C66}"/>
              </a:ext>
            </a:extLst>
          </p:cNvPr>
          <p:cNvSpPr txBox="1"/>
          <p:nvPr/>
        </p:nvSpPr>
        <p:spPr>
          <a:xfrm>
            <a:off x="589588" y="1812692"/>
            <a:ext cx="3542234" cy="274063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20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state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</a:t>
            </a:r>
            <a:endParaRPr lang="it-IT" sz="20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20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Slightly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cost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solutions</a:t>
            </a:r>
            <a:endParaRPr lang="it-IT" sz="20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20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</a:t>
            </a:r>
          </a:p>
          <a:p>
            <a:pPr marL="342900" marR="0" lvl="0" indent="-342900" algn="just" rtl="0">
              <a:spcBef>
                <a:spcPts val="20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success rate</a:t>
            </a:r>
          </a:p>
        </p:txBody>
      </p:sp>
      <p:sp>
        <p:nvSpPr>
          <p:cNvPr id="10" name="Google Shape;210;p5">
            <a:extLst>
              <a:ext uri="{FF2B5EF4-FFF2-40B4-BE49-F238E27FC236}">
                <a16:creationId xmlns:a16="http://schemas.microsoft.com/office/drawing/2014/main" id="{FAD1920F-3586-5942-624C-276EEDDB9311}"/>
              </a:ext>
            </a:extLst>
          </p:cNvPr>
          <p:cNvSpPr txBox="1"/>
          <p:nvPr/>
        </p:nvSpPr>
        <p:spPr>
          <a:xfrm>
            <a:off x="5105485" y="1812692"/>
            <a:ext cx="3542234" cy="2740647"/>
          </a:xfrm>
          <a:prstGeom prst="rect">
            <a:avLst/>
          </a:prstGeom>
          <a:noFill/>
          <a:ln w="28575">
            <a:solidFill>
              <a:srgbClr val="72BFC5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20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Discretized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state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</a:t>
            </a:r>
            <a:endParaRPr lang="it-IT" sz="20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20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Slightly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cost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solutions</a:t>
            </a:r>
            <a:endParaRPr lang="it-IT" sz="20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20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</a:t>
            </a:r>
          </a:p>
          <a:p>
            <a:pPr marL="342900" marR="0" lvl="0" indent="-342900" algn="just" rtl="0">
              <a:spcBef>
                <a:spcPts val="20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success rate</a:t>
            </a:r>
          </a:p>
          <a:p>
            <a:pPr marL="342900" marR="0" lvl="0" indent="-342900" algn="just" rtl="0">
              <a:spcBef>
                <a:spcPts val="20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Highly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dependent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the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primitives</a:t>
            </a:r>
            <a:endParaRPr lang="it-IT" sz="20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20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Might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narrow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passages</a:t>
            </a:r>
            <a:endParaRPr lang="it-IT" sz="20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210;p5">
            <a:extLst>
              <a:ext uri="{FF2B5EF4-FFF2-40B4-BE49-F238E27FC236}">
                <a16:creationId xmlns:a16="http://schemas.microsoft.com/office/drawing/2014/main" id="{AEF533B5-5247-961E-B785-ACE122BE7420}"/>
              </a:ext>
            </a:extLst>
          </p:cNvPr>
          <p:cNvSpPr txBox="1"/>
          <p:nvPr/>
        </p:nvSpPr>
        <p:spPr>
          <a:xfrm>
            <a:off x="1335169" y="5206673"/>
            <a:ext cx="6473662" cy="46290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</a:pP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Choice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depends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user’s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</a:t>
            </a:r>
            <a:r>
              <a:rPr lang="it-IT" sz="2000" dirty="0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rgbClr val="4111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endParaRPr lang="it-IT" sz="2000" dirty="0">
              <a:solidFill>
                <a:srgbClr val="4111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Freccia in giù 1">
            <a:extLst>
              <a:ext uri="{FF2B5EF4-FFF2-40B4-BE49-F238E27FC236}">
                <a16:creationId xmlns:a16="http://schemas.microsoft.com/office/drawing/2014/main" id="{FBF806AE-C9B1-3552-33A2-F791E5BAFD9A}"/>
              </a:ext>
            </a:extLst>
          </p:cNvPr>
          <p:cNvSpPr/>
          <p:nvPr/>
        </p:nvSpPr>
        <p:spPr>
          <a:xfrm>
            <a:off x="4250094" y="4628072"/>
            <a:ext cx="643812" cy="503861"/>
          </a:xfrm>
          <a:prstGeom prst="downArrow">
            <a:avLst/>
          </a:prstGeom>
          <a:solidFill>
            <a:srgbClr val="97293B"/>
          </a:solidFill>
          <a:ln w="28575">
            <a:solidFill>
              <a:srgbClr val="972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Google Shape;278;p10">
            <a:extLst>
              <a:ext uri="{FF2B5EF4-FFF2-40B4-BE49-F238E27FC236}">
                <a16:creationId xmlns:a16="http://schemas.microsoft.com/office/drawing/2014/main" id="{F4CA2E5E-DCEF-99D0-7CF4-3FE8B6BB322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classic</a:t>
            </a:r>
            <a:r>
              <a:rPr lang="it-IT" dirty="0"/>
              <a:t> and primitive-</a:t>
            </a:r>
            <a:r>
              <a:rPr lang="it-IT" dirty="0" err="1"/>
              <a:t>based</a:t>
            </a:r>
            <a:r>
              <a:rPr lang="it-IT" dirty="0"/>
              <a:t> RRT*</a:t>
            </a:r>
            <a:endParaRPr dirty="0"/>
          </a:p>
        </p:txBody>
      </p:sp>
      <p:sp>
        <p:nvSpPr>
          <p:cNvPr id="14" name="Google Shape;260;p9">
            <a:extLst>
              <a:ext uri="{FF2B5EF4-FFF2-40B4-BE49-F238E27FC236}">
                <a16:creationId xmlns:a16="http://schemas.microsoft.com/office/drawing/2014/main" id="{F9BE0B07-F32F-7A65-3029-9360027F461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98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21</a:t>
            </a:fld>
            <a:endParaRPr/>
          </a:p>
        </p:txBody>
      </p:sp>
      <p:sp>
        <p:nvSpPr>
          <p:cNvPr id="705" name="Google Shape;705;p34"/>
          <p:cNvSpPr txBox="1"/>
          <p:nvPr/>
        </p:nvSpPr>
        <p:spPr>
          <a:xfrm>
            <a:off x="705447" y="2537193"/>
            <a:ext cx="6289713" cy="77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5500"/>
              <a:buFont typeface="Times New Roman"/>
              <a:buNone/>
            </a:pPr>
            <a:r>
              <a:rPr lang="it-IT" sz="5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</a:t>
            </a:r>
            <a:r>
              <a:rPr lang="it-IT" sz="5500" dirty="0" err="1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5500" dirty="0"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lang="it-IT" sz="5500" dirty="0" err="1">
                <a:latin typeface="Times New Roman"/>
                <a:ea typeface="Times New Roman"/>
                <a:cs typeface="Times New Roman"/>
                <a:sym typeface="Times New Roman"/>
              </a:rPr>
              <a:t>your</a:t>
            </a:r>
            <a:r>
              <a:rPr lang="it-IT" sz="55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5500" dirty="0" err="1">
                <a:latin typeface="Times New Roman"/>
                <a:ea typeface="Times New Roman"/>
                <a:cs typeface="Times New Roman"/>
                <a:sym typeface="Times New Roman"/>
              </a:rPr>
              <a:t>attention</a:t>
            </a:r>
            <a:endParaRPr sz="5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6" name="Google Shape;70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3341" y="1901172"/>
            <a:ext cx="2421147" cy="18158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Comparison of classic and primitive-based RRT*</a:t>
            </a:r>
            <a:endParaRPr/>
          </a:p>
        </p:txBody>
      </p:sp>
      <p:sp>
        <p:nvSpPr>
          <p:cNvPr id="9" name="Google Shape;260;p9">
            <a:extLst>
              <a:ext uri="{FF2B5EF4-FFF2-40B4-BE49-F238E27FC236}">
                <a16:creationId xmlns:a16="http://schemas.microsoft.com/office/drawing/2014/main" id="{242CBAB0-A32A-0E60-B56C-8E00EB86A96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B96802-758B-42EB-8332-4587615FC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716" y="218266"/>
            <a:ext cx="3896854" cy="581025"/>
          </a:xfrm>
        </p:spPr>
        <p:txBody>
          <a:bodyPr/>
          <a:lstStyle/>
          <a:p>
            <a:r>
              <a:rPr lang="it-IT" sz="3200" dirty="0" err="1"/>
              <a:t>Problem</a:t>
            </a:r>
            <a:r>
              <a:rPr lang="it-IT" sz="3200" dirty="0"/>
              <a:t> </a:t>
            </a:r>
            <a:r>
              <a:rPr lang="it-IT" sz="3200" dirty="0" err="1"/>
              <a:t>statement</a:t>
            </a:r>
            <a:endParaRPr lang="it-IT" sz="32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2FD2C2-B44E-4A9A-AF30-6A401922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8FB3453C-514B-460A-B0D3-8BEE75A10318}" type="slidenum">
              <a:rPr lang="it-IT" altLang="it-IT" smtClean="0"/>
              <a:pPr/>
              <a:t>3</a:t>
            </a:fld>
            <a:endParaRPr lang="it-IT" alt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76CE95A-336D-9FC7-ABE5-A7EC4402875F}"/>
              </a:ext>
            </a:extLst>
          </p:cNvPr>
          <p:cNvCxnSpPr/>
          <p:nvPr/>
        </p:nvCxnSpPr>
        <p:spPr bwMode="auto">
          <a:xfrm>
            <a:off x="2149837" y="799291"/>
            <a:ext cx="4350432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909CEEE-6F67-21EA-ED47-E70C4A5FD3E6}"/>
              </a:ext>
            </a:extLst>
          </p:cNvPr>
          <p:cNvGrpSpPr/>
          <p:nvPr/>
        </p:nvGrpSpPr>
        <p:grpSpPr>
          <a:xfrm>
            <a:off x="6834879" y="1151150"/>
            <a:ext cx="2015504" cy="1573535"/>
            <a:chOff x="6692916" y="1151150"/>
            <a:chExt cx="2015504" cy="1573535"/>
          </a:xfrm>
        </p:grpSpPr>
        <p:pic>
          <p:nvPicPr>
            <p:cNvPr id="24" name="Immagin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135" y="1599885"/>
              <a:ext cx="1951533" cy="1095591"/>
            </a:xfrm>
            <a:prstGeom prst="rect">
              <a:avLst/>
            </a:prstGeom>
          </p:spPr>
        </p:pic>
        <p:sp>
          <p:nvSpPr>
            <p:cNvPr id="25" name="Titolo 1"/>
            <p:cNvSpPr txBox="1">
              <a:spLocks/>
            </p:cNvSpPr>
            <p:nvPr/>
          </p:nvSpPr>
          <p:spPr bwMode="auto">
            <a:xfrm>
              <a:off x="6996598" y="1203691"/>
              <a:ext cx="1475338" cy="30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822433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82243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82243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82243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82243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82243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82243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82243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82243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t-IT" sz="1500" b="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Pioneer</a:t>
              </a:r>
              <a:r>
                <a:rPr lang="it-IT" sz="15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 </a:t>
              </a:r>
              <a:r>
                <a:rPr lang="it-IT" sz="1500" b="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p3dx</a:t>
              </a:r>
            </a:p>
          </p:txBody>
        </p:sp>
        <p:sp>
          <p:nvSpPr>
            <p:cNvPr id="26" name="Rettangolo arrotondato 25"/>
            <p:cNvSpPr/>
            <p:nvPr/>
          </p:nvSpPr>
          <p:spPr bwMode="auto">
            <a:xfrm>
              <a:off x="6703385" y="1151150"/>
              <a:ext cx="2005035" cy="1573535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27" name="Connettore 1 26"/>
            <p:cNvCxnSpPr/>
            <p:nvPr/>
          </p:nvCxnSpPr>
          <p:spPr bwMode="auto">
            <a:xfrm>
              <a:off x="6692916" y="1500486"/>
              <a:ext cx="2005035" cy="11559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8" name="Connettore 1 27"/>
            <p:cNvCxnSpPr/>
            <p:nvPr/>
          </p:nvCxnSpPr>
          <p:spPr bwMode="auto">
            <a:xfrm>
              <a:off x="6799306" y="1211619"/>
              <a:ext cx="1815406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3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Comparison of classic and primitive-based RRT*</a:t>
            </a:r>
            <a:endParaRPr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69DAF1AE-8FDA-3325-2802-A5D16E84E276}"/>
              </a:ext>
            </a:extLst>
          </p:cNvPr>
          <p:cNvGrpSpPr/>
          <p:nvPr/>
        </p:nvGrpSpPr>
        <p:grpSpPr>
          <a:xfrm>
            <a:off x="1648342" y="1276788"/>
            <a:ext cx="4785895" cy="1333052"/>
            <a:chOff x="519335" y="1803518"/>
            <a:chExt cx="4785895" cy="1333052"/>
          </a:xfrm>
        </p:grpSpPr>
        <p:sp>
          <p:nvSpPr>
            <p:cNvPr id="10" name="Segnaposto contenuto 2">
              <a:extLst>
                <a:ext uri="{FF2B5EF4-FFF2-40B4-BE49-F238E27FC236}">
                  <a16:creationId xmlns:a16="http://schemas.microsoft.com/office/drawing/2014/main" id="{FD42393A-22F2-1E07-5C4F-6524632D0D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02972" y="1803518"/>
              <a:ext cx="2021516" cy="465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822433"/>
                </a:buClr>
                <a:buChar char="•"/>
                <a:defRPr sz="24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5621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14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981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1" hangingPunct="1">
                <a:buFontTx/>
                <a:buNone/>
              </a:pPr>
              <a:r>
                <a:rPr lang="it-IT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Kinematic</a:t>
              </a:r>
              <a:r>
                <a:rPr lang="it-IT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model: </a:t>
              </a:r>
            </a:p>
          </p:txBody>
        </p:sp>
        <p:sp>
          <p:nvSpPr>
            <p:cNvPr id="17" name="Segnaposto contenuto 2">
              <a:extLst>
                <a:ext uri="{FF2B5EF4-FFF2-40B4-BE49-F238E27FC236}">
                  <a16:creationId xmlns:a16="http://schemas.microsoft.com/office/drawing/2014/main" id="{870E3D75-8B0F-6361-A0A8-15F5E5F6A501}"/>
                </a:ext>
              </a:extLst>
            </p:cNvPr>
            <p:cNvSpPr txBox="1">
              <a:spLocks/>
            </p:cNvSpPr>
            <p:nvPr/>
          </p:nvSpPr>
          <p:spPr>
            <a:xfrm>
              <a:off x="519335" y="1826669"/>
              <a:ext cx="1944216" cy="41952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sz="2000" dirty="0" err="1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Configuration</a:t>
              </a:r>
              <a:r>
                <a:rPr lang="it-IT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Segnaposto contenuto 2">
                  <a:extLst>
                    <a:ext uri="{FF2B5EF4-FFF2-40B4-BE49-F238E27FC236}">
                      <a16:creationId xmlns:a16="http://schemas.microsoft.com/office/drawing/2014/main" id="{870E3D75-8B0F-6361-A0A8-15F5E5F6A5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6302" y="2313097"/>
                  <a:ext cx="1086817" cy="77971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20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it-IT" sz="20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it-IT" sz="20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it-IT" sz="20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it-IT" sz="20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Segnaposto contenuto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70E3D75-8B0F-6361-A0A8-15F5E5F6A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302" y="2313097"/>
                  <a:ext cx="1086817" cy="7797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Segnaposto contenuto 2">
                  <a:extLst>
                    <a:ext uri="{FF2B5EF4-FFF2-40B4-BE49-F238E27FC236}">
                      <a16:creationId xmlns:a16="http://schemas.microsoft.com/office/drawing/2014/main" id="{870E3D75-8B0F-6361-A0A8-15F5E5F6A5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22229" y="2269345"/>
                  <a:ext cx="2583001" cy="86722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0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it-IT" sz="20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𝑐𝑜𝑠</m:t>
                              </m:r>
                              <m:r>
                                <a:rPr lang="it-IT" sz="20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it-IT" sz="20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r>
                                <a:rPr lang="it-IT" sz="20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it-IT" sz="20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it-IT" sz="20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 +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0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20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20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it-IT" sz="20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</m:oMath>
                  </a14:m>
                  <a:endPara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Segnaposto contenuto 2">
                  <a:extLst>
                    <a:ext uri="{FF2B5EF4-FFF2-40B4-BE49-F238E27FC236}">
                      <a16:creationId xmlns:a16="http://schemas.microsoft.com/office/drawing/2014/main" id="{870E3D75-8B0F-6361-A0A8-15F5E5F6A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29" y="2269345"/>
                  <a:ext cx="2583001" cy="867225"/>
                </a:xfrm>
                <a:prstGeom prst="rect">
                  <a:avLst/>
                </a:prstGeom>
                <a:blipFill>
                  <a:blip r:embed="rId4"/>
                  <a:stretch>
                    <a:fillRect t="-704" b="-845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Google Shape;260;p9">
            <a:extLst>
              <a:ext uri="{FF2B5EF4-FFF2-40B4-BE49-F238E27FC236}">
                <a16:creationId xmlns:a16="http://schemas.microsoft.com/office/drawing/2014/main" id="{C5CBC498-5DEE-7837-7C33-27077233FB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6E3C006B-2D39-666D-DFF3-CF41B464DC40}"/>
              </a:ext>
            </a:extLst>
          </p:cNvPr>
          <p:cNvSpPr txBox="1">
            <a:spLocks/>
          </p:cNvSpPr>
          <p:nvPr/>
        </p:nvSpPr>
        <p:spPr>
          <a:xfrm>
            <a:off x="293617" y="3219237"/>
            <a:ext cx="1856220" cy="41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0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Dubins</a:t>
            </a:r>
            <a:r>
              <a:rPr lang="it-IT" sz="20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 </a:t>
            </a:r>
            <a:r>
              <a:rPr lang="it-IT" sz="20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vehicle</a:t>
            </a:r>
            <a:endParaRPr lang="it-IT" sz="20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CF864936-A97D-7B23-39ED-2855D1F9252E}"/>
              </a:ext>
            </a:extLst>
          </p:cNvPr>
          <p:cNvSpPr txBox="1">
            <a:spLocks/>
          </p:cNvSpPr>
          <p:nvPr/>
        </p:nvSpPr>
        <p:spPr>
          <a:xfrm>
            <a:off x="802365" y="3853107"/>
            <a:ext cx="2345888" cy="41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22433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System’s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FC683AF9-41A5-E69A-AD58-94B8873956D2}"/>
                  </a:ext>
                </a:extLst>
              </p:cNvPr>
              <p:cNvSpPr txBox="1"/>
              <p:nvPr/>
            </p:nvSpPr>
            <p:spPr>
              <a:xfrm>
                <a:off x="3543767" y="3562698"/>
                <a:ext cx="1740753" cy="1157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20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20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t-IT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20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it-IT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0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it-IT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it-IT" sz="20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FC683AF9-41A5-E69A-AD58-94B887395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67" y="3562698"/>
                <a:ext cx="1740753" cy="1157240"/>
              </a:xfrm>
              <a:prstGeom prst="rect">
                <a:avLst/>
              </a:prstGeom>
              <a:blipFill>
                <a:blip r:embed="rId5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magine 35">
            <a:extLst>
              <a:ext uri="{FF2B5EF4-FFF2-40B4-BE49-F238E27FC236}">
                <a16:creationId xmlns:a16="http://schemas.microsoft.com/office/drawing/2014/main" id="{B76FC79E-3CD0-81FA-BCCC-5CDDA9878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29" y="2975788"/>
            <a:ext cx="3000154" cy="2174164"/>
          </a:xfrm>
          <a:prstGeom prst="rect">
            <a:avLst/>
          </a:prstGeom>
        </p:spPr>
      </p:pic>
      <p:sp>
        <p:nvSpPr>
          <p:cNvPr id="38" name="Titolo 1">
            <a:extLst>
              <a:ext uri="{FF2B5EF4-FFF2-40B4-BE49-F238E27FC236}">
                <a16:creationId xmlns:a16="http://schemas.microsoft.com/office/drawing/2014/main" id="{4C16E0DB-6DC6-9D66-80D7-E85196CC7F87}"/>
              </a:ext>
            </a:extLst>
          </p:cNvPr>
          <p:cNvSpPr txBox="1">
            <a:spLocks/>
          </p:cNvSpPr>
          <p:nvPr/>
        </p:nvSpPr>
        <p:spPr>
          <a:xfrm>
            <a:off x="293617" y="1728155"/>
            <a:ext cx="1169237" cy="41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0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Unicycle</a:t>
            </a:r>
            <a:endParaRPr lang="it-IT" sz="20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olo 1">
                <a:extLst>
                  <a:ext uri="{FF2B5EF4-FFF2-40B4-BE49-F238E27FC236}">
                    <a16:creationId xmlns:a16="http://schemas.microsoft.com/office/drawing/2014/main" id="{B452AE82-D169-4666-FB11-3E78D737C7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121" y="5225491"/>
                <a:ext cx="8974879" cy="690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400" b="1" i="0" u="none" strike="noStrike" cap="none">
                    <a:solidFill>
                      <a:srgbClr val="82243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400" b="1" i="0" u="none" strike="noStrike" cap="none">
                    <a:solidFill>
                      <a:srgbClr val="822433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400" b="1" i="0" u="none" strike="noStrike" cap="none">
                    <a:solidFill>
                      <a:srgbClr val="822433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400" b="1" i="0" u="none" strike="noStrike" cap="none">
                    <a:solidFill>
                      <a:srgbClr val="822433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400" b="1" i="0" u="none" strike="noStrike" cap="none">
                    <a:solidFill>
                      <a:srgbClr val="822433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400" b="1" i="0" u="none" strike="noStrike" cap="none">
                    <a:solidFill>
                      <a:srgbClr val="822433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400" b="1" i="0" u="none" strike="noStrike" cap="none">
                    <a:solidFill>
                      <a:srgbClr val="822433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400" b="1" i="0" u="none" strike="noStrike" cap="none">
                    <a:solidFill>
                      <a:srgbClr val="822433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400" b="1" i="0" u="none" strike="noStrike" cap="none">
                    <a:solidFill>
                      <a:srgbClr val="822433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/>
                <a:r>
                  <a:rPr lang="it-IT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planning </a:t>
                </a:r>
                <a:r>
                  <a:rPr lang="it-IT" sz="2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</a:t>
                </a:r>
                <a:r>
                  <a:rPr lang="it-IT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it-IT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it-IT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it-IT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</a:t>
                </a:r>
                <a:r>
                  <a:rPr lang="it-IT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</a:t>
                </a:r>
                <a:r>
                  <a:rPr lang="it-IT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it-IT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feasible</a:t>
                </a:r>
                <a:r>
                  <a:rPr lang="it-IT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system dynamics, 			     </a:t>
                </a:r>
                <a:r>
                  <a:rPr lang="it-IT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connecting</a:t>
                </a:r>
                <a:r>
                  <a:rPr lang="it-IT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lang="it-IT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configurations</a:t>
                </a:r>
                <a:r>
                  <a:rPr lang="it-IT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𝑖𝑛𝑖</m:t>
                        </m:r>
                      </m:sub>
                    </m:sSub>
                  </m:oMath>
                </a14:m>
                <a:r>
                  <a:rPr lang="it-IT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𝑔𝑜𝑎𝑙</m:t>
                        </m:r>
                      </m:sub>
                    </m:sSub>
                  </m:oMath>
                </a14:m>
                <a:endParaRPr lang="it-IT" sz="20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itolo 1">
                <a:extLst>
                  <a:ext uri="{FF2B5EF4-FFF2-40B4-BE49-F238E27FC236}">
                    <a16:creationId xmlns:a16="http://schemas.microsoft.com/office/drawing/2014/main" id="{B452AE82-D169-4666-FB11-3E78D737C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1" y="5225491"/>
                <a:ext cx="8974879" cy="690729"/>
              </a:xfrm>
              <a:prstGeom prst="rect">
                <a:avLst/>
              </a:prstGeom>
              <a:blipFill>
                <a:blip r:embed="rId7"/>
                <a:stretch>
                  <a:fillRect t="-4386" r="-68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59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9" grpId="0"/>
      <p:bldP spid="35" grpId="0"/>
      <p:bldP spid="38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2144F-DDC8-49A5-B7FC-146FEADC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779" y="341924"/>
            <a:ext cx="7056441" cy="710991"/>
          </a:xfrm>
        </p:spPr>
        <p:txBody>
          <a:bodyPr/>
          <a:lstStyle/>
          <a:p>
            <a:r>
              <a:rPr lang="it-IT" sz="3200" dirty="0" err="1"/>
              <a:t>Randomly</a:t>
            </a:r>
            <a:r>
              <a:rPr lang="it-IT" sz="3200" dirty="0"/>
              <a:t> </a:t>
            </a:r>
            <a:r>
              <a:rPr lang="it-IT" sz="3200" dirty="0" err="1"/>
              <a:t>exploring</a:t>
            </a:r>
            <a:r>
              <a:rPr lang="it-IT" sz="3200" dirty="0"/>
              <a:t> Random </a:t>
            </a:r>
            <a:r>
              <a:rPr lang="it-IT" sz="3200" dirty="0" err="1"/>
              <a:t>Trees</a:t>
            </a:r>
            <a:endParaRPr lang="it-IT" sz="32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73B1B6-5EAA-4B6A-866F-34934683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 dirty="0"/>
              <a:t>Pagina </a:t>
            </a:r>
            <a:fld id="{8FB3453C-514B-460A-B0D3-8BEE75A10318}" type="slidenum">
              <a:rPr lang="it-IT" altLang="it-IT" smtClean="0"/>
              <a:pPr/>
              <a:t>4</a:t>
            </a:fld>
            <a:endParaRPr lang="it-IT" alt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35ED5A07-75C6-491A-A142-9EC400C3A3C2}"/>
              </a:ext>
            </a:extLst>
          </p:cNvPr>
          <p:cNvCxnSpPr>
            <a:stCxn id="23" idx="2"/>
          </p:cNvCxnSpPr>
          <p:nvPr/>
        </p:nvCxnSpPr>
        <p:spPr bwMode="auto">
          <a:xfrm flipH="1">
            <a:off x="2091690" y="2224380"/>
            <a:ext cx="2250905" cy="854862"/>
          </a:xfrm>
          <a:prstGeom prst="straightConnector1">
            <a:avLst/>
          </a:prstGeom>
          <a:noFill/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83D3DC0-8F63-4B38-9A00-DA15B1787B79}"/>
              </a:ext>
            </a:extLst>
          </p:cNvPr>
          <p:cNvSpPr txBox="1">
            <a:spLocks/>
          </p:cNvSpPr>
          <p:nvPr/>
        </p:nvSpPr>
        <p:spPr bwMode="auto">
          <a:xfrm>
            <a:off x="1532232" y="3130091"/>
            <a:ext cx="1001393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RRT*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33930CC9-A8F5-8FD9-59D9-177391568A6A}"/>
              </a:ext>
            </a:extLst>
          </p:cNvPr>
          <p:cNvSpPr txBox="1">
            <a:spLocks/>
          </p:cNvSpPr>
          <p:nvPr/>
        </p:nvSpPr>
        <p:spPr bwMode="auto">
          <a:xfrm>
            <a:off x="5251349" y="3126969"/>
            <a:ext cx="316758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Primitive-</a:t>
            </a:r>
            <a:r>
              <a:rPr lang="it-IT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RRT*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EB25A9C-CE1C-87E1-88BD-6646E8CC803C}"/>
              </a:ext>
            </a:extLst>
          </p:cNvPr>
          <p:cNvCxnSpPr/>
          <p:nvPr/>
        </p:nvCxnSpPr>
        <p:spPr bwMode="auto">
          <a:xfrm>
            <a:off x="854404" y="945599"/>
            <a:ext cx="7435190" cy="8786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1850049" y="1804854"/>
            <a:ext cx="4985091" cy="419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implementations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5ED5A07-75C6-491A-A142-9EC400C3A3C2}"/>
              </a:ext>
            </a:extLst>
          </p:cNvPr>
          <p:cNvCxnSpPr>
            <a:stCxn id="23" idx="2"/>
          </p:cNvCxnSpPr>
          <p:nvPr/>
        </p:nvCxnSpPr>
        <p:spPr bwMode="auto">
          <a:xfrm>
            <a:off x="4342595" y="2224380"/>
            <a:ext cx="2378245" cy="880685"/>
          </a:xfrm>
          <a:prstGeom prst="straightConnector1">
            <a:avLst/>
          </a:prstGeom>
          <a:noFill/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4980050" y="3775878"/>
            <a:ext cx="3710178" cy="1398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Discretized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it-IT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3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Precomputed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catalogue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primitives</a:t>
            </a:r>
            <a:endParaRPr lang="it-IT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403699" y="3775878"/>
            <a:ext cx="3987547" cy="1260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it-IT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3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invocations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steering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it-IT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Comparison of classic and primitive-based RRT*</a:t>
            </a:r>
            <a:endParaRPr/>
          </a:p>
        </p:txBody>
      </p:sp>
      <p:sp>
        <p:nvSpPr>
          <p:cNvPr id="14" name="Google Shape;260;p9">
            <a:extLst>
              <a:ext uri="{FF2B5EF4-FFF2-40B4-BE49-F238E27FC236}">
                <a16:creationId xmlns:a16="http://schemas.microsoft.com/office/drawing/2014/main" id="{F3A6E01D-AF1A-CBE7-3A27-70EF893B505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58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21" grpId="0"/>
      <p:bldP spid="23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683210-F053-81BB-86AA-000B2AA4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260648"/>
            <a:ext cx="2735907" cy="643161"/>
          </a:xfrm>
        </p:spPr>
        <p:txBody>
          <a:bodyPr/>
          <a:lstStyle/>
          <a:p>
            <a:r>
              <a:rPr lang="it-IT" sz="3200" dirty="0"/>
              <a:t>Classic RRT*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F7F830-F46B-A588-AAC1-98D08506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8FB3453C-514B-460A-B0D3-8BEE75A10318}" type="slidenum">
              <a:rPr lang="it-IT" altLang="it-IT" smtClean="0"/>
              <a:pPr/>
              <a:t>5</a:t>
            </a:fld>
            <a:endParaRPr lang="it-IT" alt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BD02FD4-13FA-8832-76DA-E299DF949355}"/>
              </a:ext>
            </a:extLst>
          </p:cNvPr>
          <p:cNvCxnSpPr/>
          <p:nvPr/>
        </p:nvCxnSpPr>
        <p:spPr bwMode="auto">
          <a:xfrm>
            <a:off x="971203" y="831801"/>
            <a:ext cx="2950840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C992594A-C2E1-7424-9E4A-7AC0439C904D}"/>
                  </a:ext>
                </a:extLst>
              </p:cNvPr>
              <p:cNvSpPr/>
              <p:nvPr/>
            </p:nvSpPr>
            <p:spPr bwMode="auto">
              <a:xfrm>
                <a:off x="3063602" y="1857696"/>
                <a:ext cx="3038663" cy="439719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Search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𝒏𝒆𝒂𝒓𝒆𝒔𝒕</m:t>
                        </m:r>
                      </m:sub>
                    </m:sSub>
                  </m:oMath>
                </a14:m>
                <a:r>
                  <a:rPr kumimoji="0" lang="it-IT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in the </a:t>
                </a:r>
                <a:r>
                  <a:rPr kumimoji="0" lang="it-IT" sz="20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tree</a:t>
                </a:r>
                <a:endParaRPr kumimoji="0" lang="it-IT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C992594A-C2E1-7424-9E4A-7AC0439C9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3602" y="1857696"/>
                <a:ext cx="3038663" cy="439719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BC9FDE6D-D68B-BEF6-7CD5-A365245823B3}"/>
                  </a:ext>
                </a:extLst>
              </p:cNvPr>
              <p:cNvSpPr/>
              <p:nvPr/>
            </p:nvSpPr>
            <p:spPr bwMode="auto">
              <a:xfrm>
                <a:off x="1586526" y="2521496"/>
                <a:ext cx="5992821" cy="790379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feasible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trajectory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𝒏𝒆𝒂𝒓𝒆𝒔𝒕</m:t>
                        </m:r>
                      </m:sub>
                    </m:sSub>
                  </m:oMath>
                </a14:m>
                <a:r>
                  <a:rPr kumimoji="0" lang="it-IT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r>
                  <a:rPr kumimoji="0" lang="it-IT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, </a:t>
                </a:r>
                <a:r>
                  <a:rPr kumimoji="0" lang="it-IT" sz="20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invoking</a:t>
                </a:r>
                <a:r>
                  <a:rPr kumimoji="0" lang="it-IT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the steering </a:t>
                </a:r>
                <a:r>
                  <a:rPr kumimoji="0" lang="it-IT" sz="20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function</a:t>
                </a:r>
                <a:endParaRPr kumimoji="0" lang="it-IT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BC9FDE6D-D68B-BEF6-7CD5-A36524582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6526" y="2521496"/>
                <a:ext cx="5992821" cy="790379"/>
              </a:xfrm>
              <a:prstGeom prst="rect">
                <a:avLst/>
              </a:prstGeom>
              <a:blipFill>
                <a:blip r:embed="rId3"/>
                <a:stretch>
                  <a:fillRect b="-6767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6082E71B-66DD-CEB0-9059-7A988AC02140}"/>
                  </a:ext>
                </a:extLst>
              </p:cNvPr>
              <p:cNvSpPr/>
              <p:nvPr/>
            </p:nvSpPr>
            <p:spPr bwMode="auto">
              <a:xfrm>
                <a:off x="1447185" y="3931936"/>
                <a:ext cx="6271501" cy="44573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</m:oMath>
                </a14:m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nearest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neighbours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endParaRPr kumimoji="0" lang="it-IT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6082E71B-66DD-CEB0-9059-7A988AC02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185" y="3931936"/>
                <a:ext cx="6271501" cy="445736"/>
              </a:xfrm>
              <a:prstGeom prst="rect">
                <a:avLst/>
              </a:prstGeom>
              <a:blipFill>
                <a:blip r:embed="rId4"/>
                <a:stretch>
                  <a:fillRect b="-15584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A813D49-3D44-3DDC-CFD0-AB04461B66EB}"/>
              </a:ext>
            </a:extLst>
          </p:cNvPr>
          <p:cNvSpPr txBox="1"/>
          <p:nvPr/>
        </p:nvSpPr>
        <p:spPr>
          <a:xfrm>
            <a:off x="4582935" y="3519174"/>
            <a:ext cx="1292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it-IT" sz="12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</a:t>
            </a:r>
            <a:r>
              <a:rPr lang="it-IT" sz="12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-free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FC451FB-A176-E97A-E125-3BB09C77A3C3}"/>
              </a:ext>
            </a:extLst>
          </p:cNvPr>
          <p:cNvSpPr txBox="1"/>
          <p:nvPr/>
        </p:nvSpPr>
        <p:spPr>
          <a:xfrm rot="16200000">
            <a:off x="-246888" y="2330406"/>
            <a:ext cx="1447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it-IT" sz="12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it-IT" sz="12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</a:t>
            </a:r>
            <a:r>
              <a:rPr lang="it-IT" sz="12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7675C1E4-8E93-7D3E-FE7F-E93DFDF469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2660" y="152578"/>
                <a:ext cx="2646079" cy="85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822433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•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–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»"/>
                  <a:defRPr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 algn="just">
                  <a:buNone/>
                </a:pP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Basic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build the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tree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rooted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it-IT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75C1E4-8E93-7D3E-FE7F-E93DFDF46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60" y="152578"/>
                <a:ext cx="2646079" cy="859299"/>
              </a:xfrm>
              <a:prstGeom prst="rect">
                <a:avLst/>
              </a:prstGeom>
              <a:blipFill rotWithShape="0">
                <a:blip r:embed="rId5"/>
                <a:stretch>
                  <a:fillRect r="-2535" b="-7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6082E71B-66DD-CEB0-9059-7A988AC02140}"/>
                  </a:ext>
                </a:extLst>
              </p:cNvPr>
              <p:cNvSpPr/>
              <p:nvPr/>
            </p:nvSpPr>
            <p:spPr bwMode="auto">
              <a:xfrm>
                <a:off x="368545" y="4676846"/>
                <a:ext cx="8428780" cy="448162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parent of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r>
                  <a:rPr kumimoji="0" lang="it-IT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the </a:t>
                </a:r>
                <a:r>
                  <a:rPr kumimoji="0" lang="it-IT" sz="20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node</a:t>
                </a:r>
                <a:r>
                  <a:rPr kumimoji="0" lang="it-IT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</m:oMath>
                </a14:m>
                <a:r>
                  <a:rPr kumimoji="0" lang="it-IT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with</a:t>
                </a:r>
                <a:r>
                  <a:rPr kumimoji="0" lang="it-IT" sz="2000" b="0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the </a:t>
                </a:r>
                <a:r>
                  <a:rPr kumimoji="0" lang="it-IT" sz="2000" b="0" i="0" u="none" strike="noStrike" cap="none" normalizeH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lowest</a:t>
                </a:r>
                <a:r>
                  <a:rPr kumimoji="0" lang="it-IT" sz="2000" b="0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it-IT" sz="2000" b="0" i="0" u="none" strike="noStrike" cap="none" normalizeH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cost</a:t>
                </a:r>
                <a:r>
                  <a:rPr kumimoji="0" lang="it-IT" sz="2000" b="0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from the </a:t>
                </a:r>
                <a:r>
                  <a:rPr kumimoji="0" lang="it-IT" sz="2000" b="0" i="0" u="none" strike="noStrike" cap="none" normalizeH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root</a:t>
                </a:r>
                <a:endParaRPr kumimoji="0" lang="it-IT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082E71B-66DD-CEB0-9059-7A988AC02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545" y="4676846"/>
                <a:ext cx="8428780" cy="448162"/>
              </a:xfrm>
              <a:prstGeom prst="rect">
                <a:avLst/>
              </a:prstGeom>
              <a:blipFill rotWithShape="0">
                <a:blip r:embed="rId6"/>
                <a:stretch>
                  <a:fillRect t="-2564" b="-11538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082E71B-66DD-CEB0-9059-7A988AC02140}"/>
              </a:ext>
            </a:extLst>
          </p:cNvPr>
          <p:cNvSpPr/>
          <p:nvPr/>
        </p:nvSpPr>
        <p:spPr bwMode="auto">
          <a:xfrm>
            <a:off x="3567402" y="5435461"/>
            <a:ext cx="2031066" cy="44573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Rewire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kumimoji="0" lang="it-I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 bwMode="auto">
          <a:xfrm>
            <a:off x="4582934" y="2297415"/>
            <a:ext cx="3" cy="2240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402E0414-09A4-9B56-5357-5B5150EFB892}"/>
                  </a:ext>
                </a:extLst>
              </p:cNvPr>
              <p:cNvSpPr/>
              <p:nvPr/>
            </p:nvSpPr>
            <p:spPr bwMode="auto">
              <a:xfrm>
                <a:off x="3191154" y="1178874"/>
                <a:ext cx="2783561" cy="448162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2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Randomly</a:t>
                </a:r>
                <a:r>
                  <a:rPr lang="it-IT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endParaRPr kumimoji="0" lang="it-IT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402E0414-09A4-9B56-5357-5B5150EFB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91154" y="1178874"/>
                <a:ext cx="2783561" cy="448162"/>
              </a:xfrm>
              <a:prstGeom prst="rect">
                <a:avLst/>
              </a:prstGeom>
              <a:blipFill>
                <a:blip r:embed="rId7"/>
                <a:stretch>
                  <a:fillRect l="-434" b="-15385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stCxn id="58" idx="2"/>
            <a:endCxn id="13" idx="0"/>
          </p:cNvCxnSpPr>
          <p:nvPr/>
        </p:nvCxnSpPr>
        <p:spPr bwMode="auto">
          <a:xfrm flipH="1">
            <a:off x="4582934" y="1627036"/>
            <a:ext cx="1" cy="2306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 bwMode="auto">
          <a:xfrm flipH="1">
            <a:off x="4582936" y="3311875"/>
            <a:ext cx="1" cy="620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 bwMode="auto">
          <a:xfrm flipH="1">
            <a:off x="4582935" y="4377672"/>
            <a:ext cx="1" cy="2991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 bwMode="auto">
          <a:xfrm>
            <a:off x="4582935" y="5125008"/>
            <a:ext cx="0" cy="3104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endCxn id="58" idx="1"/>
          </p:cNvCxnSpPr>
          <p:nvPr/>
        </p:nvCxnSpPr>
        <p:spPr bwMode="auto">
          <a:xfrm>
            <a:off x="667511" y="1401191"/>
            <a:ext cx="2523643" cy="17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512" y="3447638"/>
            <a:ext cx="3915423" cy="879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</p:cNvCxnSpPr>
          <p:nvPr/>
        </p:nvCxnSpPr>
        <p:spPr bwMode="auto">
          <a:xfrm>
            <a:off x="667511" y="1401191"/>
            <a:ext cx="0" cy="20552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Comparison of classic and primitive-based RRT*</a:t>
            </a:r>
            <a:endParaRPr/>
          </a:p>
        </p:txBody>
      </p:sp>
      <p:sp>
        <p:nvSpPr>
          <p:cNvPr id="24" name="Google Shape;260;p9">
            <a:extLst>
              <a:ext uri="{FF2B5EF4-FFF2-40B4-BE49-F238E27FC236}">
                <a16:creationId xmlns:a16="http://schemas.microsoft.com/office/drawing/2014/main" id="{1110B273-8AF9-BE09-38D0-30C67336292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41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 animBg="1"/>
      <p:bldP spid="27" grpId="0" animBg="1"/>
      <p:bldP spid="29" grpId="0"/>
      <p:bldP spid="56" grpId="0"/>
      <p:bldP spid="19" grpId="0"/>
      <p:bldP spid="30" grpId="0" animBg="1"/>
      <p:bldP spid="31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683210-F053-81BB-86AA-000B2AA4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79" y="270806"/>
            <a:ext cx="4356621" cy="643161"/>
          </a:xfrm>
        </p:spPr>
        <p:txBody>
          <a:bodyPr/>
          <a:lstStyle/>
          <a:p>
            <a:r>
              <a:rPr lang="it-IT" sz="3200" dirty="0"/>
              <a:t>Primitive-</a:t>
            </a:r>
            <a:r>
              <a:rPr lang="it-IT" sz="3200" dirty="0" err="1"/>
              <a:t>based</a:t>
            </a:r>
            <a:r>
              <a:rPr lang="it-IT" sz="3200" dirty="0"/>
              <a:t> RRT*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F7F830-F46B-A588-AAC1-98D08506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8FB3453C-514B-460A-B0D3-8BEE75A10318}" type="slidenum">
              <a:rPr lang="it-IT" altLang="it-IT" smtClean="0"/>
              <a:pPr/>
              <a:t>6</a:t>
            </a:fld>
            <a:endParaRPr lang="it-IT" alt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BC9FDE6D-D68B-BEF6-7CD5-A365245823B3}"/>
                  </a:ext>
                </a:extLst>
              </p:cNvPr>
              <p:cNvSpPr/>
              <p:nvPr/>
            </p:nvSpPr>
            <p:spPr bwMode="auto">
              <a:xfrm>
                <a:off x="1082250" y="2697208"/>
                <a:ext cx="7001370" cy="701888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Return,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parent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𝒃𝒆𝒔𝒕</m:t>
                        </m:r>
                      </m:sub>
                    </m:sSub>
                    <m:r>
                      <a:rPr lang="it-IT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</m:oMath>
                </a14:m>
                <a:r>
                  <a:rPr kumimoji="0" lang="it-IT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s.t. the</a:t>
                </a:r>
                <a:r>
                  <a:rPr kumimoji="0" lang="it-IT" sz="2000" b="0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it-IT" sz="2000" b="0" i="0" u="none" strike="noStrike" cap="none" normalizeH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precomputed</a:t>
                </a:r>
                <a:r>
                  <a:rPr kumimoji="0" lang="it-IT" sz="2000" b="0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primitive </a:t>
                </a:r>
                <a:r>
                  <a:rPr kumimoji="0" lang="it-IT" sz="2000" b="0" i="0" u="none" strike="noStrike" cap="none" normalizeH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connecting</a:t>
                </a:r>
                <a:r>
                  <a:rPr kumimoji="0" lang="it-IT" sz="2000" b="0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𝒃𝒆𝒔𝒕</m:t>
                        </m:r>
                      </m:sub>
                    </m:sSub>
                  </m:oMath>
                </a14:m>
                <a:r>
                  <a:rPr lang="it-IT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r>
                  <a:rPr kumimoji="0" lang="it-IT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it-IT" sz="20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is</a:t>
                </a:r>
                <a:r>
                  <a:rPr kumimoji="0" lang="it-IT" sz="2000" b="0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the </a:t>
                </a:r>
                <a:r>
                  <a:rPr kumimoji="0" lang="it-IT" sz="2000" b="0" i="0" u="none" strike="noStrike" cap="none" normalizeH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one</a:t>
                </a:r>
                <a:r>
                  <a:rPr kumimoji="0" lang="it-IT" sz="2000" b="0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with the </a:t>
                </a:r>
                <a:r>
                  <a:rPr kumimoji="0" lang="it-IT" sz="2000" b="0" i="0" u="none" strike="noStrike" cap="none" normalizeH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lowest</a:t>
                </a:r>
                <a:r>
                  <a:rPr kumimoji="0" lang="it-IT" sz="2000" b="0" i="0" u="none" strike="noStrike" cap="none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it-IT" sz="2000" b="0" i="0" u="none" strike="noStrike" cap="none" normalizeH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cost</a:t>
                </a:r>
                <a:endParaRPr kumimoji="0" lang="it-IT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9FDE6D-D68B-BEF6-7CD5-A36524582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2250" y="2697208"/>
                <a:ext cx="7001370" cy="701888"/>
              </a:xfrm>
              <a:prstGeom prst="rect">
                <a:avLst/>
              </a:prstGeom>
              <a:blipFill rotWithShape="0">
                <a:blip r:embed="rId2"/>
                <a:stretch>
                  <a:fillRect l="-521" t="-5000" r="-347" b="-15000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A813D49-3D44-3DDC-CFD0-AB04461B66EB}"/>
              </a:ext>
            </a:extLst>
          </p:cNvPr>
          <p:cNvSpPr txBox="1"/>
          <p:nvPr/>
        </p:nvSpPr>
        <p:spPr>
          <a:xfrm>
            <a:off x="4548645" y="3438118"/>
            <a:ext cx="1292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it-IT" sz="12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</a:t>
            </a:r>
            <a:r>
              <a:rPr lang="it-IT" sz="12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-free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FC451FB-A176-E97A-E125-3BB09C77A3C3}"/>
              </a:ext>
            </a:extLst>
          </p:cNvPr>
          <p:cNvSpPr txBox="1"/>
          <p:nvPr/>
        </p:nvSpPr>
        <p:spPr>
          <a:xfrm rot="16200000">
            <a:off x="-235412" y="2086011"/>
            <a:ext cx="1447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it-IT" sz="12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it-IT" sz="12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</a:t>
            </a:r>
            <a:r>
              <a:rPr lang="it-IT" sz="12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6082E71B-66DD-CEB0-9059-7A988AC02140}"/>
                  </a:ext>
                </a:extLst>
              </p:cNvPr>
              <p:cNvSpPr/>
              <p:nvPr/>
            </p:nvSpPr>
            <p:spPr bwMode="auto">
              <a:xfrm>
                <a:off x="1034520" y="4150011"/>
                <a:ext cx="3181140" cy="611888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tree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with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parent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𝒃𝒆𝒔𝒕</m:t>
                        </m:r>
                      </m:sub>
                    </m:sSub>
                  </m:oMath>
                </a14:m>
                <a:endParaRPr kumimoji="0" lang="it-IT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082E71B-66DD-CEB0-9059-7A988AC02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4520" y="4150011"/>
                <a:ext cx="3181140" cy="611888"/>
              </a:xfrm>
              <a:prstGeom prst="rect">
                <a:avLst/>
              </a:prstGeom>
              <a:blipFill rotWithShape="0">
                <a:blip r:embed="rId3"/>
                <a:stretch>
                  <a:fillRect l="-570" t="-10577" r="-2091" b="-22115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082E71B-66DD-CEB0-9059-7A988AC02140}"/>
              </a:ext>
            </a:extLst>
          </p:cNvPr>
          <p:cNvSpPr/>
          <p:nvPr/>
        </p:nvSpPr>
        <p:spPr bwMode="auto">
          <a:xfrm>
            <a:off x="3567402" y="5435461"/>
            <a:ext cx="2031066" cy="44573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Rewire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kumimoji="0" lang="it-IT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 bwMode="auto">
          <a:xfrm>
            <a:off x="4582935" y="2423024"/>
            <a:ext cx="0" cy="274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402E0414-09A4-9B56-5357-5B5150EFB892}"/>
                  </a:ext>
                </a:extLst>
              </p:cNvPr>
              <p:cNvSpPr/>
              <p:nvPr/>
            </p:nvSpPr>
            <p:spPr bwMode="auto">
              <a:xfrm>
                <a:off x="3191152" y="1251777"/>
                <a:ext cx="2783561" cy="448162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2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Randomly</a:t>
                </a:r>
                <a:r>
                  <a:rPr lang="it-IT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endParaRPr kumimoji="0" lang="it-IT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02E0414-09A4-9B56-5357-5B5150EFB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91152" y="1251777"/>
                <a:ext cx="2783561" cy="448162"/>
              </a:xfrm>
              <a:prstGeom prst="rect">
                <a:avLst/>
              </a:prstGeom>
              <a:blipFill rotWithShape="0">
                <a:blip r:embed="rId4"/>
                <a:stretch>
                  <a:fillRect l="-434" t="-1282" b="-11538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stCxn id="58" idx="2"/>
            <a:endCxn id="32" idx="0"/>
          </p:cNvCxnSpPr>
          <p:nvPr/>
        </p:nvCxnSpPr>
        <p:spPr bwMode="auto">
          <a:xfrm>
            <a:off x="4582933" y="1699939"/>
            <a:ext cx="2" cy="2773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stCxn id="18" idx="2"/>
          </p:cNvCxnSpPr>
          <p:nvPr/>
        </p:nvCxnSpPr>
        <p:spPr bwMode="auto">
          <a:xfrm flipH="1">
            <a:off x="4582933" y="3399096"/>
            <a:ext cx="2" cy="34183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endCxn id="30" idx="0"/>
          </p:cNvCxnSpPr>
          <p:nvPr/>
        </p:nvCxnSpPr>
        <p:spPr bwMode="auto">
          <a:xfrm>
            <a:off x="2625090" y="3752307"/>
            <a:ext cx="0" cy="3977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endCxn id="31" idx="0"/>
          </p:cNvCxnSpPr>
          <p:nvPr/>
        </p:nvCxnSpPr>
        <p:spPr bwMode="auto">
          <a:xfrm>
            <a:off x="4582933" y="5103077"/>
            <a:ext cx="2" cy="3323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endCxn id="58" idx="1"/>
          </p:cNvCxnSpPr>
          <p:nvPr/>
        </p:nvCxnSpPr>
        <p:spPr bwMode="auto">
          <a:xfrm flipV="1">
            <a:off x="667511" y="1475858"/>
            <a:ext cx="2523641" cy="181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</p:cNvCxnSpPr>
          <p:nvPr/>
        </p:nvCxnSpPr>
        <p:spPr bwMode="auto">
          <a:xfrm>
            <a:off x="2365381" y="5084427"/>
            <a:ext cx="4434840" cy="1865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7675C1E4-8E93-7D3E-FE7F-E93DFDF469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2660" y="152578"/>
                <a:ext cx="2646079" cy="85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822433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•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–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»"/>
                  <a:defRPr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 algn="just">
                  <a:buNone/>
                </a:pP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Basic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build the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tree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rooted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it-IT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75C1E4-8E93-7D3E-FE7F-E93DFDF46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60" y="152578"/>
                <a:ext cx="2646079" cy="859299"/>
              </a:xfrm>
              <a:prstGeom prst="rect">
                <a:avLst/>
              </a:prstGeom>
              <a:blipFill rotWithShape="0">
                <a:blip r:embed="rId5"/>
                <a:stretch>
                  <a:fillRect r="-2535" b="-7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ttore diritto 6">
            <a:extLst>
              <a:ext uri="{FF2B5EF4-FFF2-40B4-BE49-F238E27FC236}">
                <a16:creationId xmlns:a16="http://schemas.microsoft.com/office/drawing/2014/main" id="{9BD02FD4-13FA-8832-76DA-E299DF949355}"/>
              </a:ext>
            </a:extLst>
          </p:cNvPr>
          <p:cNvCxnSpPr/>
          <p:nvPr/>
        </p:nvCxnSpPr>
        <p:spPr bwMode="auto">
          <a:xfrm>
            <a:off x="235549" y="832105"/>
            <a:ext cx="4779082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6082E71B-66DD-CEB0-9059-7A988AC02140}"/>
                  </a:ext>
                </a:extLst>
              </p:cNvPr>
              <p:cNvSpPr/>
              <p:nvPr/>
            </p:nvSpPr>
            <p:spPr bwMode="auto">
              <a:xfrm>
                <a:off x="1447184" y="1977288"/>
                <a:ext cx="6271501" cy="44573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</m:oMath>
                </a14:m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nearest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neighbours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endParaRPr lang="it-IT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6082E71B-66DD-CEB0-9059-7A988AC02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184" y="1977288"/>
                <a:ext cx="6271501" cy="445736"/>
              </a:xfrm>
              <a:prstGeom prst="rect">
                <a:avLst/>
              </a:prstGeom>
              <a:blipFill>
                <a:blip r:embed="rId6"/>
                <a:stretch>
                  <a:fillRect b="-15584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667511" y="3048152"/>
            <a:ext cx="414739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</p:cNvCxnSpPr>
          <p:nvPr/>
        </p:nvCxnSpPr>
        <p:spPr bwMode="auto">
          <a:xfrm>
            <a:off x="667511" y="1477086"/>
            <a:ext cx="0" cy="157106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</p:cNvCxnSpPr>
          <p:nvPr/>
        </p:nvCxnSpPr>
        <p:spPr bwMode="auto">
          <a:xfrm flipV="1">
            <a:off x="2625090" y="3749768"/>
            <a:ext cx="3915423" cy="879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endCxn id="69" idx="0"/>
          </p:cNvCxnSpPr>
          <p:nvPr/>
        </p:nvCxnSpPr>
        <p:spPr bwMode="auto">
          <a:xfrm>
            <a:off x="6525377" y="3758562"/>
            <a:ext cx="0" cy="367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AA813D49-3D44-3DDC-CFD0-AB04461B66EB}"/>
                  </a:ext>
                </a:extLst>
              </p:cNvPr>
              <p:cNvSpPr txBox="1"/>
              <p:nvPr/>
            </p:nvSpPr>
            <p:spPr>
              <a:xfrm>
                <a:off x="1619734" y="3749768"/>
                <a:ext cx="10472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i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2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  <m:r>
                      <a:rPr lang="it-IT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it-IT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it-IT" sz="1200" i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AA813D49-3D44-3DDC-CFD0-AB04461B6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34" y="3749768"/>
                <a:ext cx="1047266" cy="276999"/>
              </a:xfrm>
              <a:prstGeom prst="rect">
                <a:avLst/>
              </a:prstGeom>
              <a:blipFill>
                <a:blip r:embed="rId7"/>
                <a:stretch>
                  <a:fillRect l="-581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AA813D49-3D44-3DDC-CFD0-AB04461B66EB}"/>
                  </a:ext>
                </a:extLst>
              </p:cNvPr>
              <p:cNvSpPr txBox="1"/>
              <p:nvPr/>
            </p:nvSpPr>
            <p:spPr>
              <a:xfrm>
                <a:off x="6517870" y="3746720"/>
                <a:ext cx="10472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i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2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  <m:r>
                      <a:rPr lang="it-IT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it-IT" sz="1200" i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AA813D49-3D44-3DDC-CFD0-AB04461B6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870" y="3746720"/>
                <a:ext cx="1047266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ttangolo 68">
                <a:extLst>
                  <a:ext uri="{FF2B5EF4-FFF2-40B4-BE49-F238E27FC236}">
                    <a16:creationId xmlns:a16="http://schemas.microsoft.com/office/drawing/2014/main" id="{6082E71B-66DD-CEB0-9059-7A988AC02140}"/>
                  </a:ext>
                </a:extLst>
              </p:cNvPr>
              <p:cNvSpPr/>
              <p:nvPr/>
            </p:nvSpPr>
            <p:spPr bwMode="auto">
              <a:xfrm>
                <a:off x="5141006" y="4125779"/>
                <a:ext cx="2768742" cy="611888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new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parent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𝒃𝒆𝒔𝒕</m:t>
                        </m:r>
                      </m:sub>
                    </m:sSub>
                  </m:oMath>
                </a14:m>
                <a:endParaRPr kumimoji="0" lang="it-IT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Rettangolo 68">
                <a:extLst>
                  <a:ext uri="{FF2B5EF4-FFF2-40B4-BE49-F238E27FC236}">
                    <a16:creationId xmlns:a16="http://schemas.microsoft.com/office/drawing/2014/main" id="{6082E71B-66DD-CEB0-9059-7A988AC02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1006" y="4125779"/>
                <a:ext cx="2768742" cy="611888"/>
              </a:xfrm>
              <a:prstGeom prst="rect">
                <a:avLst/>
              </a:prstGeom>
              <a:blipFill>
                <a:blip r:embed="rId9"/>
                <a:stretch>
                  <a:fillRect t="-10577" r="-871" b="-22115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stCxn id="30" idx="2"/>
          </p:cNvCxnSpPr>
          <p:nvPr/>
        </p:nvCxnSpPr>
        <p:spPr bwMode="auto">
          <a:xfrm>
            <a:off x="2625090" y="4761899"/>
            <a:ext cx="0" cy="3225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A8292264-8FB8-C6B9-23BC-F672F9C0FE9D}"/>
              </a:ext>
            </a:extLst>
          </p:cNvPr>
          <p:cNvCxnSpPr>
            <a:cxnSpLocks/>
            <a:stCxn id="69" idx="2"/>
          </p:cNvCxnSpPr>
          <p:nvPr/>
        </p:nvCxnSpPr>
        <p:spPr bwMode="auto">
          <a:xfrm>
            <a:off x="6525377" y="4737667"/>
            <a:ext cx="0" cy="341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Comparison of classic and primitive-based RRT*</a:t>
            </a:r>
            <a:endParaRPr/>
          </a:p>
        </p:txBody>
      </p:sp>
      <p:sp>
        <p:nvSpPr>
          <p:cNvPr id="33" name="Google Shape;260;p9">
            <a:extLst>
              <a:ext uri="{FF2B5EF4-FFF2-40B4-BE49-F238E27FC236}">
                <a16:creationId xmlns:a16="http://schemas.microsoft.com/office/drawing/2014/main" id="{86AB4F31-B5D7-42F3-8F12-6D74EAEC7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66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29" grpId="0"/>
      <p:bldP spid="56" grpId="0"/>
      <p:bldP spid="30" grpId="0" animBg="1"/>
      <p:bldP spid="31" grpId="0" animBg="1"/>
      <p:bldP spid="58" grpId="0" animBg="1"/>
      <p:bldP spid="24" grpId="0"/>
      <p:bldP spid="32" grpId="0" animBg="1"/>
      <p:bldP spid="67" grpId="0"/>
      <p:bldP spid="68" grpId="0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 smtClean="0"/>
              <a:t>7</a:t>
            </a:fld>
            <a:endParaRPr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B5883F2-BA50-C765-B8ED-39A0E766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66" y="254000"/>
            <a:ext cx="7713858" cy="581025"/>
          </a:xfrm>
        </p:spPr>
        <p:txBody>
          <a:bodyPr/>
          <a:lstStyle/>
          <a:p>
            <a:r>
              <a:rPr lang="it-IT" sz="3200" dirty="0" err="1"/>
              <a:t>Implementation</a:t>
            </a:r>
            <a:r>
              <a:rPr lang="it-IT" sz="3200" dirty="0"/>
              <a:t>: working </a:t>
            </a:r>
            <a:r>
              <a:rPr lang="it-IT" sz="3200" dirty="0" err="1"/>
              <a:t>environment</a:t>
            </a:r>
            <a:endParaRPr lang="it-IT" sz="3200" dirty="0"/>
          </a:p>
        </p:txBody>
      </p:sp>
      <p:cxnSp>
        <p:nvCxnSpPr>
          <p:cNvPr id="6" name="Connettore diritto 8">
            <a:extLst>
              <a:ext uri="{FF2B5EF4-FFF2-40B4-BE49-F238E27FC236}">
                <a16:creationId xmlns:a16="http://schemas.microsoft.com/office/drawing/2014/main" id="{178740AF-93CF-D366-F1F6-29C348BBC3B3}"/>
              </a:ext>
            </a:extLst>
          </p:cNvPr>
          <p:cNvCxnSpPr/>
          <p:nvPr/>
        </p:nvCxnSpPr>
        <p:spPr bwMode="auto">
          <a:xfrm>
            <a:off x="711152" y="913405"/>
            <a:ext cx="7717777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891117" y="1646125"/>
            <a:ext cx="1953336" cy="474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r>
              <a:rPr lang="it-IT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18.04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3964592" y="3385588"/>
            <a:ext cx="898190" cy="440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 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5249623" y="1640829"/>
            <a:ext cx="3419934" cy="481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CoppeliaSim</a:t>
            </a:r>
            <a:r>
              <a:rPr lang="it-IT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4.0 EDU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05" y="2120714"/>
            <a:ext cx="1586091" cy="158609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78" y="2097467"/>
            <a:ext cx="1627625" cy="1627625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 t="3157" r="6327" b="5270"/>
          <a:stretch/>
        </p:blipFill>
        <p:spPr>
          <a:xfrm>
            <a:off x="3599875" y="3825676"/>
            <a:ext cx="1627624" cy="1689825"/>
          </a:xfrm>
          <a:prstGeom prst="rect">
            <a:avLst/>
          </a:prstGeom>
        </p:spPr>
      </p:pic>
      <p:sp>
        <p:nvSpPr>
          <p:cNvPr id="17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Comparison of classic and primitive-based RRT*</a:t>
            </a:r>
            <a:endParaRPr/>
          </a:p>
        </p:txBody>
      </p:sp>
      <p:sp>
        <p:nvSpPr>
          <p:cNvPr id="13" name="Google Shape;260;p9">
            <a:extLst>
              <a:ext uri="{FF2B5EF4-FFF2-40B4-BE49-F238E27FC236}">
                <a16:creationId xmlns:a16="http://schemas.microsoft.com/office/drawing/2014/main" id="{B118528B-2010-710A-56AE-541C6693694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27FCB6-7C70-2A76-0316-78FF5DD695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 smtClean="0"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870E3D75-8B0F-6361-A0A8-15F5E5F6A5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401" y="1353486"/>
                <a:ext cx="7594092" cy="49123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000"/>
                  </a:lnSpc>
                  <a:buSzPct val="80000"/>
                  <a:buFont typeface="Wingdings" panose="05000000000000000000" pitchFamily="2" charset="2"/>
                  <a:buChar char="Ø"/>
                </a:pPr>
                <a:r>
                  <a:rPr lang="it-IT" sz="2000" b="1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</a:t>
                </a:r>
                <a:r>
                  <a:rPr lang="it-IT" sz="20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b="1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</m:t>
                    </m:r>
                    <m:d>
                      <m:dPr>
                        <m:ctrlPr>
                          <a:rPr lang="it-IT" sz="1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80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1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e>
                          <m:sub>
                            <m:r>
                              <a:rPr lang="it-IT" sz="1800" b="1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it-IT" sz="18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80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1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e>
                          <m:sub>
                            <m:r>
                              <a:rPr lang="it-IT" sz="1800" b="1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it-IT" sz="18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sz="1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it-IT" sz="18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18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80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b="0" i="0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it-IT" sz="1800" b="0" i="0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1800" b="0" i="0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b="0" i="0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it-IT" sz="1800" b="0" i="0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it-IT" sz="18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18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18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18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b="0" i="0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it-IT" sz="1800" b="0" i="0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18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8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800" b="0" i="0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it-IT" sz="1800" i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it-IT" sz="18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it-IT" sz="18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t-IT" sz="18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</m:t>
                    </m:r>
                    <m:d>
                      <m:dPr>
                        <m:begChr m:val="|"/>
                        <m:endChr m:val="|"/>
                        <m:ctrlPr>
                          <a:rPr lang="it-IT" sz="1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it-IT" sz="18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8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8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it-IT" sz="18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it-IT" sz="1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000"/>
                  </a:lnSpc>
                  <a:buSzPct val="80000"/>
                  <a:buFont typeface="Wingdings" panose="05000000000000000000" pitchFamily="2" charset="2"/>
                  <a:buChar char="Ø"/>
                </a:pPr>
                <a:r>
                  <a:rPr lang="it-IT" sz="20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it-IT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it-IT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0" indent="0">
                  <a:lnSpc>
                    <a:spcPts val="3000"/>
                  </a:lnSpc>
                  <a:buSzPct val="80000"/>
                  <a:buNone/>
                </a:pPr>
                <a:endParaRPr lang="it-IT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3000"/>
                  </a:lnSpc>
                  <a:buSzPct val="80000"/>
                  <a:buNone/>
                </a:pPr>
                <a:endParaRPr lang="it-IT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000"/>
                  </a:lnSpc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it-IT" sz="2000" b="1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𝐧𝐞𝐚𝐫</m:t>
                        </m:r>
                      </m:sub>
                    </m:sSub>
                  </m:oMath>
                </a14:m>
                <a:r>
                  <a:rPr lang="it-IT" sz="20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b="1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computation</a:t>
                </a:r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k </a:t>
                </a:r>
                <a:r>
                  <a:rPr lang="it-IT" sz="200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nearest</a:t>
                </a:r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000" b="1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e>
                      <m:sub>
                        <m:r>
                          <a:rPr lang="it-IT" sz="2000" b="1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𝐫𝐚𝐧𝐝</m:t>
                        </m:r>
                      </m:sub>
                    </m:sSub>
                  </m:oMath>
                </a14:m>
                <a:endParaRPr lang="it-IT" sz="20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000"/>
                  </a:lnSpc>
                  <a:buSzPct val="80000"/>
                  <a:buFont typeface="Wingdings" panose="05000000000000000000" pitchFamily="2" charset="2"/>
                  <a:buChar char="Ø"/>
                </a:pPr>
                <a:r>
                  <a:rPr lang="it-IT" sz="20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Exploration-exploitation strategy</a:t>
                </a:r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goal </a:t>
                </a:r>
                <a:r>
                  <a:rPr lang="it-IT" sz="200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configuration</a:t>
                </a:r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sampled</a:t>
                </a:r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					     0.2 of </a:t>
                </a:r>
                <a:r>
                  <a:rPr lang="it-IT" sz="200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endParaRPr lang="it-IT" sz="2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000"/>
                  </a:lnSpc>
                  <a:buSzPct val="80000"/>
                  <a:buFont typeface="Wingdings" panose="05000000000000000000" pitchFamily="2" charset="2"/>
                  <a:buChar char="Ø"/>
                </a:pPr>
                <a:r>
                  <a:rPr lang="it-IT" sz="20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 </a:t>
                </a:r>
                <a:r>
                  <a:rPr lang="it-IT" sz="2000" b="1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updates</a:t>
                </a:r>
                <a:endParaRPr lang="it-IT" sz="20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000"/>
                  </a:lnSpc>
                  <a:buSzPct val="80000"/>
                  <a:buFont typeface="Wingdings" panose="05000000000000000000" pitchFamily="2" charset="2"/>
                  <a:buChar char="Ø"/>
                </a:pPr>
                <a:r>
                  <a:rPr lang="it-IT" sz="2000" b="1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Termination</a:t>
                </a:r>
                <a:r>
                  <a:rPr lang="it-IT" sz="20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b="1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</a:t>
                </a:r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maximum </a:t>
                </a:r>
                <a:r>
                  <a:rPr lang="it-IT" sz="200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</a:t>
                </a:r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it-IT" sz="200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</a:t>
                </a:r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it-IT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reached</a:t>
                </a:r>
                <a:endParaRPr lang="it-IT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870E3D75-8B0F-6361-A0A8-15F5E5F6A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01" y="1353486"/>
                <a:ext cx="7594092" cy="4912382"/>
              </a:xfrm>
              <a:prstGeom prst="rect">
                <a:avLst/>
              </a:prstGeom>
              <a:blipFill>
                <a:blip r:embed="rId2"/>
                <a:stretch>
                  <a:fillRect l="-3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Comparison of classic and primitive-based RRT*</a:t>
            </a:r>
            <a:endParaRPr/>
          </a:p>
        </p:txBody>
      </p:sp>
      <p:sp>
        <p:nvSpPr>
          <p:cNvPr id="16" name="Figura a mano libera 15"/>
          <p:cNvSpPr/>
          <p:nvPr/>
        </p:nvSpPr>
        <p:spPr>
          <a:xfrm>
            <a:off x="2487168" y="2422824"/>
            <a:ext cx="4279392" cy="420960"/>
          </a:xfrm>
          <a:custGeom>
            <a:avLst/>
            <a:gdLst>
              <a:gd name="connsiteX0" fmla="*/ 0 w 4279392"/>
              <a:gd name="connsiteY0" fmla="*/ 420960 h 420960"/>
              <a:gd name="connsiteX1" fmla="*/ 1243584 w 4279392"/>
              <a:gd name="connsiteY1" fmla="*/ 336 h 420960"/>
              <a:gd name="connsiteX2" fmla="*/ 2450592 w 4279392"/>
              <a:gd name="connsiteY2" fmla="*/ 347808 h 420960"/>
              <a:gd name="connsiteX3" fmla="*/ 4279392 w 4279392"/>
              <a:gd name="connsiteY3" fmla="*/ 219792 h 42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9392" h="420960">
                <a:moveTo>
                  <a:pt x="0" y="420960"/>
                </a:moveTo>
                <a:cubicBezTo>
                  <a:pt x="417576" y="216744"/>
                  <a:pt x="835152" y="12528"/>
                  <a:pt x="1243584" y="336"/>
                </a:cubicBezTo>
                <a:cubicBezTo>
                  <a:pt x="1652016" y="-11856"/>
                  <a:pt x="1944624" y="311232"/>
                  <a:pt x="2450592" y="347808"/>
                </a:cubicBezTo>
                <a:cubicBezTo>
                  <a:pt x="2956560" y="384384"/>
                  <a:pt x="3617976" y="302088"/>
                  <a:pt x="4279392" y="2197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Google Shape;271;p9"/>
          <p:cNvSpPr/>
          <p:nvPr/>
        </p:nvSpPr>
        <p:spPr>
          <a:xfrm>
            <a:off x="4540374" y="2668026"/>
            <a:ext cx="53538" cy="45719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71;p9"/>
          <p:cNvSpPr/>
          <p:nvPr/>
        </p:nvSpPr>
        <p:spPr>
          <a:xfrm>
            <a:off x="2479926" y="2820426"/>
            <a:ext cx="53538" cy="45719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71;p9"/>
          <p:cNvSpPr/>
          <p:nvPr/>
        </p:nvSpPr>
        <p:spPr>
          <a:xfrm>
            <a:off x="6719694" y="2616210"/>
            <a:ext cx="53538" cy="45719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2164753" y="2689396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solidFill>
                  <a:srgbClr val="FF0000"/>
                </a:solidFill>
              </a:rPr>
              <a:t>q</a:t>
            </a:r>
            <a:r>
              <a:rPr lang="it-IT" b="1" i="1" baseline="-25000" dirty="0" err="1">
                <a:solidFill>
                  <a:srgbClr val="FF0000"/>
                </a:solidFill>
              </a:rPr>
              <a:t>A</a:t>
            </a:r>
            <a:endParaRPr lang="it-IT" b="1" i="1" baseline="-25000" dirty="0">
              <a:solidFill>
                <a:srgbClr val="FF0000"/>
              </a:solidFill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4409888" y="2354152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solidFill>
                  <a:srgbClr val="FF0000"/>
                </a:solidFill>
              </a:rPr>
              <a:t>q</a:t>
            </a:r>
            <a:r>
              <a:rPr lang="it-IT" b="1" i="1" baseline="-25000" dirty="0" err="1">
                <a:solidFill>
                  <a:srgbClr val="FF0000"/>
                </a:solidFill>
              </a:rPr>
              <a:t>B</a:t>
            </a:r>
            <a:endParaRPr lang="it-IT" b="1" i="1" baseline="-25000" dirty="0">
              <a:solidFill>
                <a:srgbClr val="FF0000"/>
              </a:solidFill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6773232" y="247941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solidFill>
                  <a:srgbClr val="FF0000"/>
                </a:solidFill>
              </a:rPr>
              <a:t>q</a:t>
            </a:r>
            <a:r>
              <a:rPr lang="it-IT" b="1" i="1" baseline="-25000" dirty="0" err="1">
                <a:solidFill>
                  <a:srgbClr val="FF0000"/>
                </a:solidFill>
              </a:rPr>
              <a:t>C</a:t>
            </a:r>
            <a:endParaRPr lang="it-IT" b="1" i="1" baseline="-25000" dirty="0">
              <a:solidFill>
                <a:srgbClr val="FF0000"/>
              </a:solidFill>
            </a:endParaRPr>
          </a:p>
        </p:txBody>
      </p:sp>
      <p:sp>
        <p:nvSpPr>
          <p:cNvPr id="23" name="Google Shape;271;p9"/>
          <p:cNvSpPr/>
          <p:nvPr/>
        </p:nvSpPr>
        <p:spPr>
          <a:xfrm>
            <a:off x="2827398" y="2646690"/>
            <a:ext cx="53538" cy="45719"/>
          </a:xfrm>
          <a:prstGeom prst="ellipse">
            <a:avLst/>
          </a:prstGeom>
          <a:noFill/>
          <a:ln w="571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71;p9"/>
          <p:cNvSpPr/>
          <p:nvPr/>
        </p:nvSpPr>
        <p:spPr>
          <a:xfrm>
            <a:off x="4177662" y="2515626"/>
            <a:ext cx="53538" cy="45719"/>
          </a:xfrm>
          <a:prstGeom prst="ellipse">
            <a:avLst/>
          </a:prstGeom>
          <a:noFill/>
          <a:ln w="571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71;p9"/>
          <p:cNvSpPr/>
          <p:nvPr/>
        </p:nvSpPr>
        <p:spPr>
          <a:xfrm>
            <a:off x="3263262" y="2488194"/>
            <a:ext cx="53538" cy="45719"/>
          </a:xfrm>
          <a:prstGeom prst="ellipse">
            <a:avLst/>
          </a:prstGeom>
          <a:noFill/>
          <a:ln w="571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71;p9"/>
          <p:cNvSpPr/>
          <p:nvPr/>
        </p:nvSpPr>
        <p:spPr>
          <a:xfrm>
            <a:off x="3711318" y="2396754"/>
            <a:ext cx="53538" cy="45719"/>
          </a:xfrm>
          <a:prstGeom prst="ellipse">
            <a:avLst/>
          </a:prstGeom>
          <a:noFill/>
          <a:ln w="571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1;p9"/>
          <p:cNvSpPr/>
          <p:nvPr/>
        </p:nvSpPr>
        <p:spPr>
          <a:xfrm>
            <a:off x="4936614" y="2753370"/>
            <a:ext cx="53538" cy="45719"/>
          </a:xfrm>
          <a:prstGeom prst="ellipse">
            <a:avLst/>
          </a:prstGeom>
          <a:noFill/>
          <a:ln w="571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71;p9"/>
          <p:cNvSpPr/>
          <p:nvPr/>
        </p:nvSpPr>
        <p:spPr>
          <a:xfrm>
            <a:off x="5363334" y="2750322"/>
            <a:ext cx="53538" cy="45719"/>
          </a:xfrm>
          <a:prstGeom prst="ellipse">
            <a:avLst/>
          </a:prstGeom>
          <a:noFill/>
          <a:ln w="571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71;p9"/>
          <p:cNvSpPr/>
          <p:nvPr/>
        </p:nvSpPr>
        <p:spPr>
          <a:xfrm>
            <a:off x="6280782" y="2671074"/>
            <a:ext cx="53538" cy="45719"/>
          </a:xfrm>
          <a:prstGeom prst="ellipse">
            <a:avLst/>
          </a:prstGeom>
          <a:noFill/>
          <a:ln w="571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71;p9"/>
          <p:cNvSpPr/>
          <p:nvPr/>
        </p:nvSpPr>
        <p:spPr>
          <a:xfrm>
            <a:off x="5823582" y="2725938"/>
            <a:ext cx="53538" cy="45719"/>
          </a:xfrm>
          <a:prstGeom prst="ellipse">
            <a:avLst/>
          </a:prstGeom>
          <a:noFill/>
          <a:ln w="571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egnaposto contenuto 2">
                <a:extLst>
                  <a:ext uri="{FF2B5EF4-FFF2-40B4-BE49-F238E27FC236}">
                    <a16:creationId xmlns:a16="http://schemas.microsoft.com/office/drawing/2014/main" id="{870E3D75-8B0F-6361-A0A8-15F5E5F6A5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5771" y="2291913"/>
                <a:ext cx="1025828" cy="755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50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5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15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sz="150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it-IT" sz="150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5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5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it-IT" sz="150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5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5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15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it-IT" sz="1500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it-IT" sz="15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5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5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it-IT" sz="150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5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5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15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sz="1500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it-IT" sz="15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5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5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it-IT" sz="150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Segnaposto contenuto 2">
                <a:extLst>
                  <a:ext uri="{FF2B5EF4-FFF2-40B4-BE49-F238E27FC236}">
                    <a16:creationId xmlns:a16="http://schemas.microsoft.com/office/drawing/2014/main" xmlns="" id="{870E3D75-8B0F-6361-A0A8-15F5E5F6A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771" y="2291913"/>
                <a:ext cx="1025828" cy="7552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sellaDiTesto 31"/>
          <p:cNvSpPr txBox="1"/>
          <p:nvPr/>
        </p:nvSpPr>
        <p:spPr>
          <a:xfrm>
            <a:off x="2604117" y="2322023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it-IT" b="1" i="1" baseline="-25000" dirty="0">
                <a:solidFill>
                  <a:schemeClr val="accent1">
                    <a:lumMod val="50000"/>
                  </a:schemeClr>
                </a:solidFill>
              </a:rPr>
              <a:t>A1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3032041" y="2156984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it-IT" b="1" i="1" baseline="-25000" dirty="0">
                <a:solidFill>
                  <a:schemeClr val="accent1">
                    <a:lumMod val="50000"/>
                  </a:schemeClr>
                </a:solidFill>
              </a:rPr>
              <a:t>A2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Segnaposto contenuto 2">
                <a:extLst>
                  <a:ext uri="{FF2B5EF4-FFF2-40B4-BE49-F238E27FC236}">
                    <a16:creationId xmlns:a16="http://schemas.microsoft.com/office/drawing/2014/main" id="{870E3D75-8B0F-6361-A0A8-15F5E5F6A501}"/>
                  </a:ext>
                </a:extLst>
              </p:cNvPr>
              <p:cNvSpPr txBox="1">
                <a:spLocks/>
              </p:cNvSpPr>
              <p:nvPr/>
            </p:nvSpPr>
            <p:spPr>
              <a:xfrm rot="20361624">
                <a:off x="2697770" y="2763309"/>
                <a:ext cx="1025828" cy="316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it-IT" sz="15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it-IT" sz="15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5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5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it-IT" sz="15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it-IT" sz="15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it-IT" sz="15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5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1500" b="1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it-IT" sz="1500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sz="15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4" name="Segnaposto contenuto 2">
                <a:extLst>
                  <a:ext uri="{FF2B5EF4-FFF2-40B4-BE49-F238E27FC236}">
                    <a16:creationId xmlns:a16="http://schemas.microsoft.com/office/drawing/2014/main" xmlns="" id="{870E3D75-8B0F-6361-A0A8-15F5E5F6A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61624">
                <a:off x="2697770" y="2763309"/>
                <a:ext cx="1025828" cy="316583"/>
              </a:xfrm>
              <a:prstGeom prst="rect">
                <a:avLst/>
              </a:prstGeom>
              <a:blipFill rotWithShape="0">
                <a:blip r:embed="rId4"/>
                <a:stretch>
                  <a:fillRect t="-36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entesi graffa chiusa 34"/>
          <p:cNvSpPr/>
          <p:nvPr/>
        </p:nvSpPr>
        <p:spPr>
          <a:xfrm rot="4058726">
            <a:off x="3054224" y="2499429"/>
            <a:ext cx="157837" cy="456145"/>
          </a:xfrm>
          <a:prstGeom prst="rightBrace">
            <a:avLst>
              <a:gd name="adj1" fmla="val 32001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B10C5C46-BF54-1129-749C-D82240F9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759" y="254000"/>
            <a:ext cx="6492305" cy="581025"/>
          </a:xfrm>
        </p:spPr>
        <p:txBody>
          <a:bodyPr/>
          <a:lstStyle/>
          <a:p>
            <a:r>
              <a:rPr lang="it-IT" sz="3200" dirty="0" err="1"/>
              <a:t>Implementation</a:t>
            </a:r>
            <a:r>
              <a:rPr lang="it-IT" sz="3200" dirty="0"/>
              <a:t>: </a:t>
            </a:r>
            <a:r>
              <a:rPr lang="it-IT" sz="3200" dirty="0" err="1"/>
              <a:t>basic</a:t>
            </a:r>
            <a:r>
              <a:rPr lang="it-IT" sz="3200" dirty="0"/>
              <a:t> </a:t>
            </a:r>
            <a:r>
              <a:rPr lang="it-IT" sz="3200" dirty="0" err="1"/>
              <a:t>functions</a:t>
            </a:r>
            <a:endParaRPr lang="it-IT" sz="3200" dirty="0"/>
          </a:p>
        </p:txBody>
      </p:sp>
      <p:cxnSp>
        <p:nvCxnSpPr>
          <p:cNvPr id="37" name="Connettore diritto 8">
            <a:extLst>
              <a:ext uri="{FF2B5EF4-FFF2-40B4-BE49-F238E27FC236}">
                <a16:creationId xmlns:a16="http://schemas.microsoft.com/office/drawing/2014/main" id="{822369D9-72BC-D601-D1C3-4129DC5A4DD5}"/>
              </a:ext>
            </a:extLst>
          </p:cNvPr>
          <p:cNvCxnSpPr/>
          <p:nvPr/>
        </p:nvCxnSpPr>
        <p:spPr bwMode="auto">
          <a:xfrm>
            <a:off x="1061960" y="913405"/>
            <a:ext cx="7016161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" name="Google Shape;260;p9">
            <a:extLst>
              <a:ext uri="{FF2B5EF4-FFF2-40B4-BE49-F238E27FC236}">
                <a16:creationId xmlns:a16="http://schemas.microsoft.com/office/drawing/2014/main" id="{264548DF-A6E8-1A7A-495E-8CCEDFBD08D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64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005" y="2037999"/>
            <a:ext cx="4788612" cy="3999118"/>
          </a:xfrm>
          <a:prstGeom prst="rect">
            <a:avLst/>
          </a:prstGeom>
        </p:spPr>
      </p:pic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9</a:t>
            </a:fld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3208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Comparison of classic and primitive-based RRT*</a:t>
            </a:r>
            <a:endParaRPr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870E3D75-8B0F-6361-A0A8-15F5E5F6A501}"/>
              </a:ext>
            </a:extLst>
          </p:cNvPr>
          <p:cNvSpPr txBox="1">
            <a:spLocks/>
          </p:cNvSpPr>
          <p:nvPr/>
        </p:nvSpPr>
        <p:spPr>
          <a:xfrm>
            <a:off x="758056" y="1234612"/>
            <a:ext cx="7926511" cy="8033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SzPct val="80000"/>
              <a:buFont typeface="Wingdings" panose="05000000000000000000" pitchFamily="2" charset="2"/>
              <a:buChar char="Ø"/>
            </a:pPr>
            <a:r>
              <a:rPr lang="it-IT" sz="2000" b="1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Precomputation</a:t>
            </a:r>
            <a:r>
              <a:rPr lang="it-IT" sz="20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of the </a:t>
            </a:r>
            <a:r>
              <a:rPr lang="it-IT" sz="2000" b="1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catalogue</a:t>
            </a:r>
            <a:r>
              <a:rPr lang="it-IT" sz="20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2000" b="1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primitives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ctr">
              <a:lnSpc>
                <a:spcPct val="100000"/>
              </a:lnSpc>
              <a:buSzPct val="80000"/>
              <a:buNone/>
            </a:pP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saved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text file, with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format (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it-IT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1F73581-F6CC-15AA-C784-F783F3CE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84" y="239858"/>
            <a:ext cx="7926511" cy="581025"/>
          </a:xfrm>
        </p:spPr>
        <p:txBody>
          <a:bodyPr/>
          <a:lstStyle/>
          <a:p>
            <a:r>
              <a:rPr lang="it-IT" sz="3200" dirty="0" err="1"/>
              <a:t>Implementation</a:t>
            </a:r>
            <a:r>
              <a:rPr lang="it-IT" sz="3200" dirty="0"/>
              <a:t>: </a:t>
            </a:r>
            <a:r>
              <a:rPr lang="it-IT" sz="3200" dirty="0" err="1"/>
              <a:t>catalogue</a:t>
            </a:r>
            <a:r>
              <a:rPr lang="it-IT" sz="3200" dirty="0"/>
              <a:t> of </a:t>
            </a:r>
            <a:r>
              <a:rPr lang="it-IT" sz="3200" dirty="0" err="1"/>
              <a:t>primitives</a:t>
            </a:r>
            <a:endParaRPr lang="it-IT" sz="3200" dirty="0"/>
          </a:p>
        </p:txBody>
      </p:sp>
      <p:cxnSp>
        <p:nvCxnSpPr>
          <p:cNvPr id="10" name="Connettore diritto 8">
            <a:extLst>
              <a:ext uri="{FF2B5EF4-FFF2-40B4-BE49-F238E27FC236}">
                <a16:creationId xmlns:a16="http://schemas.microsoft.com/office/drawing/2014/main" id="{737ED2EC-DC66-B9A9-430E-22C3AAEB43DA}"/>
              </a:ext>
            </a:extLst>
          </p:cNvPr>
          <p:cNvCxnSpPr/>
          <p:nvPr/>
        </p:nvCxnSpPr>
        <p:spPr bwMode="auto">
          <a:xfrm>
            <a:off x="325263" y="913405"/>
            <a:ext cx="8489555" cy="0"/>
          </a:xfrm>
          <a:prstGeom prst="line">
            <a:avLst/>
          </a:prstGeom>
          <a:noFill/>
          <a:ln w="38100" cap="flat" cmpd="sng" algn="ctr">
            <a:solidFill>
              <a:srgbClr val="8224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Google Shape;260;p9">
            <a:extLst>
              <a:ext uri="{FF2B5EF4-FFF2-40B4-BE49-F238E27FC236}">
                <a16:creationId xmlns:a16="http://schemas.microsoft.com/office/drawing/2014/main" id="{F209F20D-5488-BB73-3D13-FC02498C3F2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819229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13/05/2022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9" grpId="0"/>
    </p:bld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1064</Words>
  <Application>Microsoft Office PowerPoint</Application>
  <PresentationFormat>Presentazione su schermo (4:3)</PresentationFormat>
  <Paragraphs>265</Paragraphs>
  <Slides>21</Slides>
  <Notes>5</Notes>
  <HiddenSlides>0</HiddenSlides>
  <MMClips>13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Times New Roman</vt:lpstr>
      <vt:lpstr>Cambria Math</vt:lpstr>
      <vt:lpstr>Wingdings</vt:lpstr>
      <vt:lpstr>Arial</vt:lpstr>
      <vt:lpstr>Palatino Linotype</vt:lpstr>
      <vt:lpstr>la sapienza</vt:lpstr>
      <vt:lpstr>Comparing classic and primitive-based versions of kinodynamic RRT*</vt:lpstr>
      <vt:lpstr>Motion Planning Problem</vt:lpstr>
      <vt:lpstr>Problem statement</vt:lpstr>
      <vt:lpstr>Randomly exploring Random Trees</vt:lpstr>
      <vt:lpstr>Classic RRT*</vt:lpstr>
      <vt:lpstr>Primitive-based RRT*</vt:lpstr>
      <vt:lpstr>Implementation: working environment</vt:lpstr>
      <vt:lpstr>Implementation: basic functions</vt:lpstr>
      <vt:lpstr>Implementation: catalogue of primitives</vt:lpstr>
      <vt:lpstr>Implementation: primitive’s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classic and primitive-based versions of kinodynamic RRT*</dc:title>
  <dc:creator>- -</dc:creator>
  <cp:lastModifiedBy>Michela Proietti</cp:lastModifiedBy>
  <cp:revision>75</cp:revision>
  <dcterms:created xsi:type="dcterms:W3CDTF">2006-11-20T16:13:10Z</dcterms:created>
  <dcterms:modified xsi:type="dcterms:W3CDTF">2022-05-12T15:57:41Z</dcterms:modified>
</cp:coreProperties>
</file>